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Sora Semi Bold"/>
      <p:regular r:id="rId19"/>
    </p:embeddedFont>
    <p:embeddedFont>
      <p:font typeface="Sora Semi Bold"/>
      <p:regular r:id="rId20"/>
    </p:embeddedFont>
    <p:embeddedFont>
      <p:font typeface="Sora Light"/>
      <p:regular r:id="rId21"/>
    </p:embeddedFont>
    <p:embeddedFont>
      <p:font typeface="Sor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agenda" TargetMode="External"/><Relationship Id="rId1"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image" Target="../media/image-8-13.png"/><Relationship Id="rId14" Type="http://schemas.openxmlformats.org/officeDocument/2006/relationships/image" Target="../media/image-8-14.svg"/><Relationship Id="rId15" Type="http://schemas.openxmlformats.org/officeDocument/2006/relationships/slideLayout" Target="../slideLayouts/slideLayout9.xml"/><Relationship Id="rId1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58309" y="1668304"/>
            <a:ext cx="10731818"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Global AI Regulation Briefing (2016–2025)</a:t>
            </a:r>
            <a:endParaRPr lang="en-US" sz="3900" dirty="0"/>
          </a:p>
        </p:txBody>
      </p:sp>
      <p:sp>
        <p:nvSpPr>
          <p:cNvPr id="3" name="Text 1"/>
          <p:cNvSpPr/>
          <p:nvPr/>
        </p:nvSpPr>
        <p:spPr>
          <a:xfrm>
            <a:off x="758309" y="2670929"/>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What leaders need to know: US, EU AI Act, UK, and China—risk frameworks, obligations by role, controls, enforcement, and how to operationalize compliance.</a:t>
            </a:r>
            <a:endParaRPr lang="en-US" sz="1450" dirty="0"/>
          </a:p>
        </p:txBody>
      </p:sp>
      <p:sp>
        <p:nvSpPr>
          <p:cNvPr id="4" name="Text 2"/>
          <p:cNvSpPr/>
          <p:nvPr/>
        </p:nvSpPr>
        <p:spPr>
          <a:xfrm>
            <a:off x="758309" y="3490674"/>
            <a:ext cx="13113782"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In the span of less than a decade, artificial intelligence has transformed from an emerging technology into a critical business enabler—and a heavily regulated one. Four major jurisdictions now shape the global AI compliance landscape, each with distinct approaches that demand strategic attention from technology leaders and compliance professionals.</a:t>
            </a:r>
            <a:endParaRPr lang="en-US" sz="1450" dirty="0"/>
          </a:p>
        </p:txBody>
      </p:sp>
      <p:sp>
        <p:nvSpPr>
          <p:cNvPr id="5" name="Text 3"/>
          <p:cNvSpPr/>
          <p:nvPr/>
        </p:nvSpPr>
        <p:spPr>
          <a:xfrm>
            <a:off x="758309" y="4613672"/>
            <a:ext cx="13113782" cy="1213009"/>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This briefing provides senior executives with a comprehensive overview of AI regulatory frameworks across the United States, European Union, United Kingdom, and China. We examine risk-based classification systems, role-specific obligations for developers and deployers, operational controls throughout the AI lifecycle, enforcement patterns, and practical steps to operationalize compliance within your organization.</a:t>
            </a:r>
            <a:endParaRPr lang="en-US" sz="1450" dirty="0"/>
          </a:p>
        </p:txBody>
      </p:sp>
      <p:pic>
        <p:nvPicPr>
          <p:cNvPr id="6" name="Image 0" descr="preencoded.png">
            <a:hlinkClick r:id="rId2" tooltip=""/>
          </p:cNvPr>
          <p:cNvPicPr>
            <a:picLocks noChangeAspect="1"/>
          </p:cNvPicPr>
          <p:nvPr/>
        </p:nvPicPr>
        <p:blipFill>
          <a:blip r:embed="rId1"/>
          <a:stretch>
            <a:fillRect/>
          </a:stretch>
        </p:blipFill>
        <p:spPr>
          <a:xfrm>
            <a:off x="758309" y="6039922"/>
            <a:ext cx="1661398" cy="5212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79095" y="551378"/>
            <a:ext cx="4428887"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Enforcement Caselets (Illustrative)</a:t>
            </a:r>
            <a:endParaRPr lang="en-US" sz="1950" dirty="0"/>
          </a:p>
        </p:txBody>
      </p:sp>
      <p:sp>
        <p:nvSpPr>
          <p:cNvPr id="3" name="Text 1"/>
          <p:cNvSpPr/>
          <p:nvPr/>
        </p:nvSpPr>
        <p:spPr>
          <a:xfrm>
            <a:off x="379095" y="1052632"/>
            <a:ext cx="13872210"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Regulators worldwide are actively enforcing AI-related requirements using existing legal tools—consumer protection, data privacy, employment law, and sector-specific safety regimes. These cases signal regulatory priorities and enforcement patterns organizations must heed.</a:t>
            </a:r>
            <a:endParaRPr lang="en-US" sz="700" dirty="0"/>
          </a:p>
        </p:txBody>
      </p:sp>
      <p:sp>
        <p:nvSpPr>
          <p:cNvPr id="4" name="Shape 2"/>
          <p:cNvSpPr/>
          <p:nvPr/>
        </p:nvSpPr>
        <p:spPr>
          <a:xfrm>
            <a:off x="7307580" y="1310759"/>
            <a:ext cx="15240" cy="5706547"/>
          </a:xfrm>
          <a:prstGeom prst="roundRect">
            <a:avLst>
              <a:gd name="adj" fmla="val 261232"/>
            </a:avLst>
          </a:prstGeom>
          <a:solidFill>
            <a:srgbClr val="DFB8BC"/>
          </a:solidFill>
          <a:ln/>
        </p:spPr>
      </p:sp>
      <p:sp>
        <p:nvSpPr>
          <p:cNvPr id="5" name="Shape 3"/>
          <p:cNvSpPr/>
          <p:nvPr/>
        </p:nvSpPr>
        <p:spPr>
          <a:xfrm>
            <a:off x="363855" y="1310759"/>
            <a:ext cx="6936105" cy="929045"/>
          </a:xfrm>
          <a:prstGeom prst="roundRect">
            <a:avLst>
              <a:gd name="adj" fmla="val 4285"/>
            </a:avLst>
          </a:prstGeom>
          <a:solidFill>
            <a:srgbClr val="F9D2D6"/>
          </a:solidFill>
          <a:ln w="7620">
            <a:solidFill>
              <a:srgbClr val="DFB8BC"/>
            </a:solidFill>
            <a:prstDash val="solid"/>
          </a:ln>
        </p:spPr>
      </p:sp>
      <p:sp>
        <p:nvSpPr>
          <p:cNvPr id="6" name="Text 4"/>
          <p:cNvSpPr/>
          <p:nvPr/>
        </p:nvSpPr>
        <p:spPr>
          <a:xfrm>
            <a:off x="4794528" y="1413153"/>
            <a:ext cx="2410658" cy="155972"/>
          </a:xfrm>
          <a:prstGeom prst="rect">
            <a:avLst/>
          </a:prstGeom>
          <a:noFill/>
          <a:ln/>
        </p:spPr>
        <p:txBody>
          <a:bodyPr wrap="none" lIns="0" tIns="0" rIns="0" bIns="0" rtlCol="0" anchor="t"/>
          <a:lstStyle/>
          <a:p>
            <a:pPr algn="r"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US | 2023 | Federal Trade Commission</a:t>
            </a:r>
            <a:endParaRPr lang="en-US" sz="950" dirty="0"/>
          </a:p>
        </p:txBody>
      </p:sp>
      <p:sp>
        <p:nvSpPr>
          <p:cNvPr id="7" name="Text 5"/>
          <p:cNvSpPr/>
          <p:nvPr/>
        </p:nvSpPr>
        <p:spPr>
          <a:xfrm>
            <a:off x="466249" y="1625918"/>
            <a:ext cx="6738937" cy="151567"/>
          </a:xfrm>
          <a:prstGeom prst="rect">
            <a:avLst/>
          </a:prstGeom>
          <a:noFill/>
          <a:ln/>
        </p:spPr>
        <p:txBody>
          <a:bodyPr wrap="none" lIns="0" tIns="0" rIns="0" bIns="0" rtlCol="0" anchor="t"/>
          <a:lstStyle/>
          <a:p>
            <a:pPr algn="r"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Issue:</a:t>
            </a:r>
            <a:pPr algn="r"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Retail facial recognition harms—accuracy concerns, false positives, inadequate controls for biometric processing in physical stores.</a:t>
            </a:r>
            <a:endParaRPr lang="en-US" sz="700" dirty="0"/>
          </a:p>
        </p:txBody>
      </p:sp>
      <p:sp>
        <p:nvSpPr>
          <p:cNvPr id="8" name="Text 6"/>
          <p:cNvSpPr/>
          <p:nvPr/>
        </p:nvSpPr>
        <p:spPr>
          <a:xfrm>
            <a:off x="466249" y="1834277"/>
            <a:ext cx="6738937" cy="303133"/>
          </a:xfrm>
          <a:prstGeom prst="rect">
            <a:avLst/>
          </a:prstGeom>
          <a:noFill/>
          <a:ln/>
        </p:spPr>
        <p:txBody>
          <a:bodyPr wrap="square" lIns="0" tIns="0" rIns="0" bIns="0" rtlCol="0" anchor="t"/>
          <a:lstStyle/>
          <a:p>
            <a:pPr algn="r"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Outcome:</a:t>
            </a:r>
            <a:pPr algn="r"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Order restricting biometric use; mandated comprehensive impact assessments and ongoing safeguards. Signals FTC's willingness to use Section 5 UDAP authority for AI harms even without AI-specific statute.</a:t>
            </a:r>
            <a:endParaRPr lang="en-US" sz="700" dirty="0"/>
          </a:p>
        </p:txBody>
      </p:sp>
      <p:sp>
        <p:nvSpPr>
          <p:cNvPr id="9" name="Shape 7"/>
          <p:cNvSpPr/>
          <p:nvPr/>
        </p:nvSpPr>
        <p:spPr>
          <a:xfrm>
            <a:off x="7330440" y="2429351"/>
            <a:ext cx="6936105" cy="929045"/>
          </a:xfrm>
          <a:prstGeom prst="rect">
            <a:avLst/>
          </a:prstGeom>
          <a:solidFill>
            <a:srgbClr val="F9D2D6"/>
          </a:solidFill>
          <a:ln w="7620">
            <a:solidFill>
              <a:srgbClr val="DFB8BC"/>
            </a:solidFill>
            <a:prstDash val="solid"/>
          </a:ln>
        </p:spPr>
      </p:sp>
      <p:sp>
        <p:nvSpPr>
          <p:cNvPr id="10" name="Text 8"/>
          <p:cNvSpPr/>
          <p:nvPr/>
        </p:nvSpPr>
        <p:spPr>
          <a:xfrm>
            <a:off x="7425214" y="2531745"/>
            <a:ext cx="3382566"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EU (Italy) | 2023 | Garante (Data Protection Authority)</a:t>
            </a:r>
            <a:endParaRPr lang="en-US" sz="950" dirty="0"/>
          </a:p>
        </p:txBody>
      </p:sp>
      <p:sp>
        <p:nvSpPr>
          <p:cNvPr id="11" name="Text 9"/>
          <p:cNvSpPr/>
          <p:nvPr/>
        </p:nvSpPr>
        <p:spPr>
          <a:xfrm>
            <a:off x="7425214" y="2744510"/>
            <a:ext cx="6738937"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Issue: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Large language model transparency deficiencies, inadequate age-gating for minors, insufficient data subject rights mechanisms.</a:t>
            </a:r>
            <a:endParaRPr lang="en-US" sz="700" dirty="0"/>
          </a:p>
        </p:txBody>
      </p:sp>
      <p:sp>
        <p:nvSpPr>
          <p:cNvPr id="12" name="Text 10"/>
          <p:cNvSpPr/>
          <p:nvPr/>
        </p:nvSpPr>
        <p:spPr>
          <a:xfrm>
            <a:off x="7425214" y="2952869"/>
            <a:ext cx="6738937"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Outcome: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Temporary processing restrictions lifted after provider implemented remedial measures including enhanced transparency notices and GDPR rights workflows. Demonstrates strong data protection enforcement against foundation model providers.</a:t>
            </a:r>
            <a:endParaRPr lang="en-US" sz="700" dirty="0"/>
          </a:p>
        </p:txBody>
      </p:sp>
      <p:sp>
        <p:nvSpPr>
          <p:cNvPr id="13" name="Shape 11"/>
          <p:cNvSpPr/>
          <p:nvPr/>
        </p:nvSpPr>
        <p:spPr>
          <a:xfrm>
            <a:off x="363855" y="3547943"/>
            <a:ext cx="6936105" cy="929045"/>
          </a:xfrm>
          <a:prstGeom prst="roundRect">
            <a:avLst>
              <a:gd name="adj" fmla="val 4285"/>
            </a:avLst>
          </a:prstGeom>
          <a:solidFill>
            <a:srgbClr val="F9D2D6"/>
          </a:solidFill>
          <a:ln w="7620">
            <a:solidFill>
              <a:srgbClr val="DFB8BC"/>
            </a:solidFill>
            <a:prstDash val="solid"/>
          </a:ln>
        </p:spPr>
      </p:sp>
      <p:sp>
        <p:nvSpPr>
          <p:cNvPr id="14" name="Text 12"/>
          <p:cNvSpPr/>
          <p:nvPr/>
        </p:nvSpPr>
        <p:spPr>
          <a:xfrm>
            <a:off x="3197543" y="3650337"/>
            <a:ext cx="4007644" cy="155972"/>
          </a:xfrm>
          <a:prstGeom prst="rect">
            <a:avLst/>
          </a:prstGeom>
          <a:noFill/>
          <a:ln/>
        </p:spPr>
        <p:txBody>
          <a:bodyPr wrap="none" lIns="0" tIns="0" rIns="0" bIns="0" rtlCol="0" anchor="t"/>
          <a:lstStyle/>
          <a:p>
            <a:pPr algn="r"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US (NYC) | 2023–2024 | Dept of Consumer &amp; Worker Protection</a:t>
            </a:r>
            <a:endParaRPr lang="en-US" sz="950" dirty="0"/>
          </a:p>
        </p:txBody>
      </p:sp>
      <p:sp>
        <p:nvSpPr>
          <p:cNvPr id="15" name="Text 13"/>
          <p:cNvSpPr/>
          <p:nvPr/>
        </p:nvSpPr>
        <p:spPr>
          <a:xfrm>
            <a:off x="466249" y="3863102"/>
            <a:ext cx="6738937" cy="151567"/>
          </a:xfrm>
          <a:prstGeom prst="rect">
            <a:avLst/>
          </a:prstGeom>
          <a:noFill/>
          <a:ln/>
        </p:spPr>
        <p:txBody>
          <a:bodyPr wrap="none" lIns="0" tIns="0" rIns="0" bIns="0" rtlCol="0" anchor="t"/>
          <a:lstStyle/>
          <a:p>
            <a:pPr algn="r"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Issue:</a:t>
            </a:r>
            <a:pPr algn="r"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Automated employment decision tools used without required bias audits and candidate/employee disclosure under NYC Local Law 144.</a:t>
            </a:r>
            <a:endParaRPr lang="en-US" sz="700" dirty="0"/>
          </a:p>
        </p:txBody>
      </p:sp>
      <p:sp>
        <p:nvSpPr>
          <p:cNvPr id="16" name="Text 14"/>
          <p:cNvSpPr/>
          <p:nvPr/>
        </p:nvSpPr>
        <p:spPr>
          <a:xfrm>
            <a:off x="466249" y="4071461"/>
            <a:ext cx="6738937" cy="303133"/>
          </a:xfrm>
          <a:prstGeom prst="rect">
            <a:avLst/>
          </a:prstGeom>
          <a:noFill/>
          <a:ln/>
        </p:spPr>
        <p:txBody>
          <a:bodyPr wrap="square" lIns="0" tIns="0" rIns="0" bIns="0" rtlCol="0" anchor="t"/>
          <a:lstStyle/>
          <a:p>
            <a:pPr algn="r"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Outcome:</a:t>
            </a:r>
            <a:pPr algn="r"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Enforcement of bias audit and notice requirements; employers adjusted hiring AI workflows or discontinued non-compliant tools. First major US automated hiring tool enforcement demonstrates sector-specific AI regulation impact.</a:t>
            </a:r>
            <a:endParaRPr lang="en-US" sz="700" dirty="0"/>
          </a:p>
        </p:txBody>
      </p:sp>
      <p:sp>
        <p:nvSpPr>
          <p:cNvPr id="17" name="Shape 15"/>
          <p:cNvSpPr/>
          <p:nvPr/>
        </p:nvSpPr>
        <p:spPr>
          <a:xfrm>
            <a:off x="7330440" y="4666536"/>
            <a:ext cx="6936105" cy="1080611"/>
          </a:xfrm>
          <a:prstGeom prst="rect">
            <a:avLst/>
          </a:prstGeom>
          <a:solidFill>
            <a:srgbClr val="F9D2D6"/>
          </a:solidFill>
          <a:ln w="7620">
            <a:solidFill>
              <a:srgbClr val="DFB8BC"/>
            </a:solidFill>
            <a:prstDash val="solid"/>
          </a:ln>
        </p:spPr>
      </p:sp>
      <p:sp>
        <p:nvSpPr>
          <p:cNvPr id="18" name="Text 16"/>
          <p:cNvSpPr/>
          <p:nvPr/>
        </p:nvSpPr>
        <p:spPr>
          <a:xfrm>
            <a:off x="7425214" y="4768929"/>
            <a:ext cx="3355538"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UK | 2022–2023 | Information Commissioner's Office</a:t>
            </a:r>
            <a:endParaRPr lang="en-US" sz="950" dirty="0"/>
          </a:p>
        </p:txBody>
      </p:sp>
      <p:sp>
        <p:nvSpPr>
          <p:cNvPr id="19" name="Text 17"/>
          <p:cNvSpPr/>
          <p:nvPr/>
        </p:nvSpPr>
        <p:spPr>
          <a:xfrm>
            <a:off x="7425214" y="4981694"/>
            <a:ext cx="6738937"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Issue: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Unlawful processing of biometric data via facial recognition and web scraping for model training without adequate legal basis or transparency.</a:t>
            </a:r>
            <a:endParaRPr lang="en-US" sz="700" dirty="0"/>
          </a:p>
        </p:txBody>
      </p:sp>
      <p:sp>
        <p:nvSpPr>
          <p:cNvPr id="20" name="Text 18"/>
          <p:cNvSpPr/>
          <p:nvPr/>
        </p:nvSpPr>
        <p:spPr>
          <a:xfrm>
            <a:off x="7425214" y="5341620"/>
            <a:ext cx="6738937"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Outcome: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Enforcement notices and significant fines under UK GDPR; subsequent appeals tested jurisdictional boundaries. Signals ICO scrutiny of biometric AI and training data sourcing practices.</a:t>
            </a:r>
            <a:endParaRPr lang="en-US" sz="700" dirty="0"/>
          </a:p>
        </p:txBody>
      </p:sp>
      <p:sp>
        <p:nvSpPr>
          <p:cNvPr id="21" name="Shape 19"/>
          <p:cNvSpPr/>
          <p:nvPr/>
        </p:nvSpPr>
        <p:spPr>
          <a:xfrm>
            <a:off x="363855" y="5936694"/>
            <a:ext cx="6936105" cy="1080611"/>
          </a:xfrm>
          <a:prstGeom prst="roundRect">
            <a:avLst>
              <a:gd name="adj" fmla="val 3684"/>
            </a:avLst>
          </a:prstGeom>
          <a:solidFill>
            <a:srgbClr val="F9D2D6"/>
          </a:solidFill>
          <a:ln w="7620">
            <a:solidFill>
              <a:srgbClr val="DFB8BC"/>
            </a:solidFill>
            <a:prstDash val="solid"/>
          </a:ln>
        </p:spPr>
      </p:sp>
      <p:sp>
        <p:nvSpPr>
          <p:cNvPr id="22" name="Text 20"/>
          <p:cNvSpPr/>
          <p:nvPr/>
        </p:nvSpPr>
        <p:spPr>
          <a:xfrm>
            <a:off x="3571756" y="6039088"/>
            <a:ext cx="3633430" cy="155972"/>
          </a:xfrm>
          <a:prstGeom prst="rect">
            <a:avLst/>
          </a:prstGeom>
          <a:noFill/>
          <a:ln/>
        </p:spPr>
        <p:txBody>
          <a:bodyPr wrap="none" lIns="0" tIns="0" rIns="0" bIns="0" rtlCol="0" anchor="t"/>
          <a:lstStyle/>
          <a:p>
            <a:pPr algn="r"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China | 2023–2024 | Cyberspace Administration of China</a:t>
            </a:r>
            <a:endParaRPr lang="en-US" sz="950" dirty="0"/>
          </a:p>
        </p:txBody>
      </p:sp>
      <p:sp>
        <p:nvSpPr>
          <p:cNvPr id="23" name="Text 21"/>
          <p:cNvSpPr/>
          <p:nvPr/>
        </p:nvSpPr>
        <p:spPr>
          <a:xfrm>
            <a:off x="466249" y="6251853"/>
            <a:ext cx="6738937" cy="303133"/>
          </a:xfrm>
          <a:prstGeom prst="rect">
            <a:avLst/>
          </a:prstGeom>
          <a:noFill/>
          <a:ln/>
        </p:spPr>
        <p:txBody>
          <a:bodyPr wrap="square" lIns="0" tIns="0" rIns="0" bIns="0" rtlCol="0" anchor="t"/>
          <a:lstStyle/>
          <a:p>
            <a:pPr algn="r"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Issue:</a:t>
            </a:r>
            <a:pPr algn="r"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Generative AI and deep synthesis services deployed without required algorithm filing, content labeling, or adequate security assessments.</a:t>
            </a:r>
            <a:endParaRPr lang="en-US" sz="700" dirty="0"/>
          </a:p>
        </p:txBody>
      </p:sp>
      <p:sp>
        <p:nvSpPr>
          <p:cNvPr id="24" name="Text 22"/>
          <p:cNvSpPr/>
          <p:nvPr/>
        </p:nvSpPr>
        <p:spPr>
          <a:xfrm>
            <a:off x="466249" y="6611779"/>
            <a:ext cx="6738937" cy="303133"/>
          </a:xfrm>
          <a:prstGeom prst="rect">
            <a:avLst/>
          </a:prstGeom>
          <a:noFill/>
          <a:ln/>
        </p:spPr>
        <p:txBody>
          <a:bodyPr wrap="square" lIns="0" tIns="0" rIns="0" bIns="0" rtlCol="0" anchor="t"/>
          <a:lstStyle/>
          <a:p>
            <a:pPr algn="r"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Outcome:</a:t>
            </a:r>
            <a:pPr algn="r"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Rectification orders and mandatory filing completion before/after launch; service suspensions for non-compliance. Emphasizes CAC's enforcement of algorithm governance and content control requirements.</a:t>
            </a:r>
            <a:endParaRPr lang="en-US" sz="700" dirty="0"/>
          </a:p>
        </p:txBody>
      </p:sp>
      <p:sp>
        <p:nvSpPr>
          <p:cNvPr id="25" name="Shape 23"/>
          <p:cNvSpPr/>
          <p:nvPr/>
        </p:nvSpPr>
        <p:spPr>
          <a:xfrm>
            <a:off x="379095" y="7123867"/>
            <a:ext cx="13872210" cy="554236"/>
          </a:xfrm>
          <a:prstGeom prst="roundRect">
            <a:avLst>
              <a:gd name="adj" fmla="val 7183"/>
            </a:avLst>
          </a:prstGeom>
          <a:solidFill>
            <a:srgbClr val="F7BBC1"/>
          </a:solidFill>
          <a:ln/>
        </p:spPr>
      </p:sp>
      <p:pic>
        <p:nvPicPr>
          <p:cNvPr id="26" name="Image 0" descr="preencoded.png">    </p:cNvPr>
          <p:cNvPicPr>
            <a:picLocks noChangeAspect="1"/>
          </p:cNvPicPr>
          <p:nvPr/>
        </p:nvPicPr>
        <p:blipFill>
          <a:blip r:embed="rId1"/>
          <a:stretch>
            <a:fillRect/>
          </a:stretch>
        </p:blipFill>
        <p:spPr>
          <a:xfrm>
            <a:off x="473869" y="7258407"/>
            <a:ext cx="118467" cy="94774"/>
          </a:xfrm>
          <a:prstGeom prst="rect">
            <a:avLst/>
          </a:prstGeom>
        </p:spPr>
      </p:pic>
      <p:sp>
        <p:nvSpPr>
          <p:cNvPr id="27" name="Text 24"/>
          <p:cNvSpPr/>
          <p:nvPr/>
        </p:nvSpPr>
        <p:spPr>
          <a:xfrm>
            <a:off x="687110" y="7242334"/>
            <a:ext cx="13469422" cy="303133"/>
          </a:xfrm>
          <a:prstGeom prst="rect">
            <a:avLst/>
          </a:prstGeom>
          <a:noFill/>
          <a:ln/>
        </p:spPr>
        <p:txBody>
          <a:bodyPr wrap="square" lIns="0" tIns="0" rIns="0" bIns="0" rtlCol="0" anchor="t"/>
          <a:lstStyle/>
          <a:p>
            <a:pPr algn="l" indent="0" marL="0">
              <a:lnSpc>
                <a:spcPts val="1150"/>
              </a:lnSpc>
              <a:buNone/>
            </a:pPr>
            <a:r>
              <a:rPr lang="en-US" sz="700" b="1" dirty="0">
                <a:solidFill>
                  <a:srgbClr val="000000"/>
                </a:solidFill>
                <a:latin typeface="Sora Light" pitchFamily="34" charset="0"/>
                <a:ea typeface="Sora Light" pitchFamily="34" charset="-122"/>
                <a:cs typeface="Sora Light" pitchFamily="34" charset="-120"/>
              </a:rPr>
              <a:t>Cross-cutting lessons:</a:t>
            </a:r>
            <a:pPr algn="l" indent="0" marL="0">
              <a:lnSpc>
                <a:spcPts val="1150"/>
              </a:lnSpc>
              <a:buNone/>
            </a:pPr>
            <a:r>
              <a:rPr lang="en-US" sz="700" dirty="0">
                <a:solidFill>
                  <a:srgbClr val="000000"/>
                </a:solidFill>
                <a:latin typeface="Sora Light" pitchFamily="34" charset="0"/>
                <a:ea typeface="Sora Light" pitchFamily="34" charset="-122"/>
                <a:cs typeface="Sora Light" pitchFamily="34" charset="-120"/>
              </a:rPr>
              <a:t> Regulators are not waiting for AI-specific laws to mature. Consumer protection, data privacy, employment, and safety authorities actively apply existing frameworks. Organizations face enforcement risk today from multiple angles—making proactive compliance essential rather than optional.</a:t>
            </a:r>
            <a:endParaRPr lang="en-US" sz="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41496" y="750332"/>
            <a:ext cx="6248043" cy="445294"/>
          </a:xfrm>
          <a:prstGeom prst="rect">
            <a:avLst/>
          </a:prstGeom>
          <a:noFill/>
          <a:ln/>
        </p:spPr>
        <p:txBody>
          <a:bodyPr wrap="none" lIns="0" tIns="0" rIns="0" bIns="0" rtlCol="0" anchor="t"/>
          <a:lstStyle/>
          <a:p>
            <a:pPr algn="l" indent="0" marL="0">
              <a:lnSpc>
                <a:spcPts val="3500"/>
              </a:lnSpc>
              <a:buNone/>
            </a:pPr>
            <a:r>
              <a:rPr lang="en-US" sz="2800" dirty="0">
                <a:solidFill>
                  <a:srgbClr val="1F1E1E"/>
                </a:solidFill>
                <a:latin typeface="Sora Semi Bold" pitchFamily="34" charset="0"/>
                <a:ea typeface="Sora Semi Bold" pitchFamily="34" charset="-122"/>
                <a:cs typeface="Sora Semi Bold" pitchFamily="34" charset="-120"/>
              </a:rPr>
              <a:t>Adoption Roadmap (0–18 Months)</a:t>
            </a:r>
            <a:endParaRPr lang="en-US" sz="2800" dirty="0"/>
          </a:p>
        </p:txBody>
      </p:sp>
      <p:sp>
        <p:nvSpPr>
          <p:cNvPr id="3" name="Text 1"/>
          <p:cNvSpPr/>
          <p:nvPr/>
        </p:nvSpPr>
        <p:spPr>
          <a:xfrm>
            <a:off x="541496" y="1466374"/>
            <a:ext cx="13547408" cy="216575"/>
          </a:xfrm>
          <a:prstGeom prst="rect">
            <a:avLst/>
          </a:prstGeom>
          <a:noFill/>
          <a:ln/>
        </p:spPr>
        <p:txBody>
          <a:bodyPr wrap="none" lIns="0" tIns="0" rIns="0" bIns="0" rtlCol="0" anchor="t"/>
          <a:lstStyle/>
          <a:p>
            <a:pPr algn="l"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Operationalizing AI compliance is a phased journey. This roadmap provides a realistic timeline from initial setup through full implementation, balancing urgency with practical organizational capacity.</a:t>
            </a:r>
            <a:endParaRPr lang="en-US" sz="1050" dirty="0"/>
          </a:p>
        </p:txBody>
      </p:sp>
      <p:sp>
        <p:nvSpPr>
          <p:cNvPr id="4" name="Shape 2"/>
          <p:cNvSpPr/>
          <p:nvPr/>
        </p:nvSpPr>
        <p:spPr>
          <a:xfrm>
            <a:off x="7307580" y="1835229"/>
            <a:ext cx="15240" cy="5058489"/>
          </a:xfrm>
          <a:prstGeom prst="roundRect">
            <a:avLst>
              <a:gd name="adj" fmla="val 373089"/>
            </a:avLst>
          </a:prstGeom>
          <a:solidFill>
            <a:srgbClr val="DFB8BC"/>
          </a:solidFill>
          <a:ln/>
        </p:spPr>
      </p:sp>
      <p:sp>
        <p:nvSpPr>
          <p:cNvPr id="5" name="Shape 3"/>
          <p:cNvSpPr/>
          <p:nvPr/>
        </p:nvSpPr>
        <p:spPr>
          <a:xfrm>
            <a:off x="6772037" y="1979890"/>
            <a:ext cx="406122" cy="15240"/>
          </a:xfrm>
          <a:prstGeom prst="roundRect">
            <a:avLst>
              <a:gd name="adj" fmla="val 373089"/>
            </a:avLst>
          </a:prstGeom>
          <a:solidFill>
            <a:srgbClr val="DFB8BC"/>
          </a:solidFill>
          <a:ln/>
        </p:spPr>
      </p:sp>
      <p:sp>
        <p:nvSpPr>
          <p:cNvPr id="6" name="Shape 4"/>
          <p:cNvSpPr/>
          <p:nvPr/>
        </p:nvSpPr>
        <p:spPr>
          <a:xfrm>
            <a:off x="7162919" y="1835229"/>
            <a:ext cx="304562" cy="304562"/>
          </a:xfrm>
          <a:prstGeom prst="roundRect">
            <a:avLst>
              <a:gd name="adj" fmla="val 18669"/>
            </a:avLst>
          </a:prstGeom>
          <a:solidFill>
            <a:srgbClr val="F9D2D6"/>
          </a:solidFill>
          <a:ln w="7620">
            <a:solidFill>
              <a:srgbClr val="DFB8BC"/>
            </a:solidFill>
            <a:prstDash val="solid"/>
          </a:ln>
        </p:spPr>
      </p:sp>
      <p:sp>
        <p:nvSpPr>
          <p:cNvPr id="7" name="Text 5"/>
          <p:cNvSpPr/>
          <p:nvPr/>
        </p:nvSpPr>
        <p:spPr>
          <a:xfrm>
            <a:off x="7208341" y="1853922"/>
            <a:ext cx="213717" cy="267176"/>
          </a:xfrm>
          <a:prstGeom prst="rect">
            <a:avLst/>
          </a:prstGeom>
          <a:noFill/>
          <a:ln/>
        </p:spPr>
        <p:txBody>
          <a:bodyPr wrap="none" lIns="0" tIns="0" rIns="0" bIns="0" rtlCol="0" anchor="t"/>
          <a:lstStyle/>
          <a:p>
            <a:pPr algn="ctr" indent="0" marL="0">
              <a:lnSpc>
                <a:spcPts val="1650"/>
              </a:lnSpc>
              <a:buNone/>
            </a:pPr>
            <a:r>
              <a:rPr lang="en-US" sz="1650" dirty="0">
                <a:solidFill>
                  <a:srgbClr val="3B3535"/>
                </a:solidFill>
                <a:latin typeface="Sora Semi Bold" pitchFamily="34" charset="0"/>
                <a:ea typeface="Sora Semi Bold" pitchFamily="34" charset="-122"/>
                <a:cs typeface="Sora Semi Bold" pitchFamily="34" charset="-120"/>
              </a:rPr>
              <a:t>1</a:t>
            </a:r>
            <a:endParaRPr lang="en-US" sz="1650" dirty="0"/>
          </a:p>
        </p:txBody>
      </p:sp>
      <p:sp>
        <p:nvSpPr>
          <p:cNvPr id="8" name="Text 6"/>
          <p:cNvSpPr/>
          <p:nvPr/>
        </p:nvSpPr>
        <p:spPr>
          <a:xfrm>
            <a:off x="4543544" y="1881664"/>
            <a:ext cx="2094786" cy="222647"/>
          </a:xfrm>
          <a:prstGeom prst="rect">
            <a:avLst/>
          </a:prstGeom>
          <a:noFill/>
          <a:ln/>
        </p:spPr>
        <p:txBody>
          <a:bodyPr wrap="none" lIns="0" tIns="0" rIns="0" bIns="0" rtlCol="0" anchor="t"/>
          <a:lstStyle/>
          <a:p>
            <a:pPr algn="r" indent="0" marL="0">
              <a:lnSpc>
                <a:spcPts val="1750"/>
              </a:lnSpc>
              <a:buNone/>
            </a:pPr>
            <a:r>
              <a:rPr lang="en-US" sz="1400" dirty="0">
                <a:solidFill>
                  <a:srgbClr val="3B3535"/>
                </a:solidFill>
                <a:latin typeface="Sora Semi Bold" pitchFamily="34" charset="0"/>
                <a:ea typeface="Sora Semi Bold" pitchFamily="34" charset="-122"/>
                <a:cs typeface="Sora Semi Bold" pitchFamily="34" charset="-120"/>
              </a:rPr>
              <a:t>0–90 Days: Foundation</a:t>
            </a:r>
            <a:endParaRPr lang="en-US" sz="1400" dirty="0"/>
          </a:p>
        </p:txBody>
      </p:sp>
      <p:sp>
        <p:nvSpPr>
          <p:cNvPr id="9" name="Text 7"/>
          <p:cNvSpPr/>
          <p:nvPr/>
        </p:nvSpPr>
        <p:spPr>
          <a:xfrm>
            <a:off x="541496" y="2185511"/>
            <a:ext cx="6096833" cy="866299"/>
          </a:xfrm>
          <a:prstGeom prst="rect">
            <a:avLst/>
          </a:prstGeom>
          <a:noFill/>
          <a:ln/>
        </p:spPr>
        <p:txBody>
          <a:bodyPr wrap="square" lIns="0" tIns="0" rIns="0" bIns="0" rtlCol="0" anchor="t"/>
          <a:lstStyle/>
          <a:p>
            <a:pPr algn="r" indent="0" marL="0">
              <a:lnSpc>
                <a:spcPts val="1700"/>
              </a:lnSpc>
              <a:buNone/>
            </a:pPr>
            <a:r>
              <a:rPr lang="en-US" sz="1050" b="1" dirty="0">
                <a:solidFill>
                  <a:srgbClr val="3B3535"/>
                </a:solidFill>
                <a:latin typeface="Sora Light" pitchFamily="34" charset="0"/>
                <a:ea typeface="Sora Light" pitchFamily="34" charset="-122"/>
                <a:cs typeface="Sora Light" pitchFamily="34" charset="-120"/>
              </a:rPr>
              <a:t>Actions:</a:t>
            </a:r>
            <a:pPr algn="r"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 Appoint accountable executive sponsor; stand up cross-functional AI Risk Committee with defined charter and meeting cadence. Conduct rapid inventory of AI use cases and models including vendor-supplied and GPAI systems. Triage into preliminary risk tiers using simplified rubric; freeze unclassified high-impact uses pending review.</a:t>
            </a:r>
            <a:endParaRPr lang="en-US" sz="1050" dirty="0"/>
          </a:p>
        </p:txBody>
      </p:sp>
      <p:sp>
        <p:nvSpPr>
          <p:cNvPr id="10" name="Text 8"/>
          <p:cNvSpPr/>
          <p:nvPr/>
        </p:nvSpPr>
        <p:spPr>
          <a:xfrm>
            <a:off x="541496" y="3133011"/>
            <a:ext cx="6096833" cy="433149"/>
          </a:xfrm>
          <a:prstGeom prst="rect">
            <a:avLst/>
          </a:prstGeom>
          <a:noFill/>
          <a:ln/>
        </p:spPr>
        <p:txBody>
          <a:bodyPr wrap="square" lIns="0" tIns="0" rIns="0" bIns="0" rtlCol="0" anchor="t"/>
          <a:lstStyle/>
          <a:p>
            <a:pPr algn="r" indent="0" marL="0">
              <a:lnSpc>
                <a:spcPts val="1700"/>
              </a:lnSpc>
              <a:buNone/>
            </a:pPr>
            <a:r>
              <a:rPr lang="en-US" sz="1050" b="1" dirty="0">
                <a:solidFill>
                  <a:srgbClr val="DA1B2E"/>
                </a:solidFill>
                <a:latin typeface="Sora Light" pitchFamily="34" charset="0"/>
                <a:ea typeface="Sora Light" pitchFamily="34" charset="-122"/>
                <a:cs typeface="Sora Light" pitchFamily="34" charset="-120"/>
              </a:rPr>
              <a:t>Deliverables:</a:t>
            </a:r>
            <a:pPr algn="r"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 AI policy baseline document; use-case registry with ownership; initial risk classification.</a:t>
            </a:r>
            <a:endParaRPr lang="en-US" sz="1050" dirty="0"/>
          </a:p>
        </p:txBody>
      </p:sp>
      <p:sp>
        <p:nvSpPr>
          <p:cNvPr id="11" name="Shape 9"/>
          <p:cNvSpPr/>
          <p:nvPr/>
        </p:nvSpPr>
        <p:spPr>
          <a:xfrm>
            <a:off x="7452241" y="2792135"/>
            <a:ext cx="406122" cy="15240"/>
          </a:xfrm>
          <a:prstGeom prst="roundRect">
            <a:avLst>
              <a:gd name="adj" fmla="val 373089"/>
            </a:avLst>
          </a:prstGeom>
          <a:solidFill>
            <a:srgbClr val="DFB8BC"/>
          </a:solidFill>
          <a:ln/>
        </p:spPr>
      </p:sp>
      <p:sp>
        <p:nvSpPr>
          <p:cNvPr id="12" name="Shape 10"/>
          <p:cNvSpPr/>
          <p:nvPr/>
        </p:nvSpPr>
        <p:spPr>
          <a:xfrm>
            <a:off x="7162919" y="2647474"/>
            <a:ext cx="304562" cy="304562"/>
          </a:xfrm>
          <a:prstGeom prst="roundRect">
            <a:avLst>
              <a:gd name="adj" fmla="val 18669"/>
            </a:avLst>
          </a:prstGeom>
          <a:solidFill>
            <a:srgbClr val="F9D2D6"/>
          </a:solidFill>
          <a:ln w="7620">
            <a:solidFill>
              <a:srgbClr val="DFB8BC"/>
            </a:solidFill>
            <a:prstDash val="solid"/>
          </a:ln>
        </p:spPr>
      </p:sp>
      <p:sp>
        <p:nvSpPr>
          <p:cNvPr id="13" name="Text 11"/>
          <p:cNvSpPr/>
          <p:nvPr/>
        </p:nvSpPr>
        <p:spPr>
          <a:xfrm>
            <a:off x="7208341" y="2666167"/>
            <a:ext cx="213717" cy="267176"/>
          </a:xfrm>
          <a:prstGeom prst="rect">
            <a:avLst/>
          </a:prstGeom>
          <a:noFill/>
          <a:ln/>
        </p:spPr>
        <p:txBody>
          <a:bodyPr wrap="none" lIns="0" tIns="0" rIns="0" bIns="0" rtlCol="0" anchor="t"/>
          <a:lstStyle/>
          <a:p>
            <a:pPr algn="ctr" indent="0" marL="0">
              <a:lnSpc>
                <a:spcPts val="1650"/>
              </a:lnSpc>
              <a:buNone/>
            </a:pPr>
            <a:r>
              <a:rPr lang="en-US" sz="1650" dirty="0">
                <a:solidFill>
                  <a:srgbClr val="3B3535"/>
                </a:solidFill>
                <a:latin typeface="Sora Semi Bold" pitchFamily="34" charset="0"/>
                <a:ea typeface="Sora Semi Bold" pitchFamily="34" charset="-122"/>
                <a:cs typeface="Sora Semi Bold" pitchFamily="34" charset="-120"/>
              </a:rPr>
              <a:t>2</a:t>
            </a:r>
            <a:endParaRPr lang="en-US" sz="1650" dirty="0"/>
          </a:p>
        </p:txBody>
      </p:sp>
      <p:sp>
        <p:nvSpPr>
          <p:cNvPr id="14" name="Text 12"/>
          <p:cNvSpPr/>
          <p:nvPr/>
        </p:nvSpPr>
        <p:spPr>
          <a:xfrm>
            <a:off x="7992070" y="2693908"/>
            <a:ext cx="3008233" cy="222647"/>
          </a:xfrm>
          <a:prstGeom prst="rect">
            <a:avLst/>
          </a:prstGeom>
          <a:noFill/>
          <a:ln/>
        </p:spPr>
        <p:txBody>
          <a:bodyPr wrap="none" lIns="0" tIns="0" rIns="0" bIns="0" rtlCol="0" anchor="t"/>
          <a:lstStyle/>
          <a:p>
            <a:pPr algn="l" indent="0" marL="0">
              <a:lnSpc>
                <a:spcPts val="1750"/>
              </a:lnSpc>
              <a:buNone/>
            </a:pPr>
            <a:r>
              <a:rPr lang="en-US" sz="1400" dirty="0">
                <a:solidFill>
                  <a:srgbClr val="3B3535"/>
                </a:solidFill>
                <a:latin typeface="Sora Semi Bold" pitchFamily="34" charset="0"/>
                <a:ea typeface="Sora Semi Bold" pitchFamily="34" charset="-122"/>
                <a:cs typeface="Sora Semi Bold" pitchFamily="34" charset="-120"/>
              </a:rPr>
              <a:t>3–6 Months: Controls Framework</a:t>
            </a:r>
            <a:endParaRPr lang="en-US" sz="1400" dirty="0"/>
          </a:p>
        </p:txBody>
      </p:sp>
      <p:sp>
        <p:nvSpPr>
          <p:cNvPr id="15" name="Text 13"/>
          <p:cNvSpPr/>
          <p:nvPr/>
        </p:nvSpPr>
        <p:spPr>
          <a:xfrm>
            <a:off x="7992070" y="2997756"/>
            <a:ext cx="6096833" cy="1082873"/>
          </a:xfrm>
          <a:prstGeom prst="rect">
            <a:avLst/>
          </a:prstGeom>
          <a:noFill/>
          <a:ln/>
        </p:spPr>
        <p:txBody>
          <a:bodyPr wrap="square" lIns="0" tIns="0" rIns="0" bIns="0" rtlCol="0" anchor="t"/>
          <a:lstStyle/>
          <a:p>
            <a:pPr algn="l" indent="0" marL="0">
              <a:lnSpc>
                <a:spcPts val="1700"/>
              </a:lnSpc>
              <a:buNone/>
            </a:pPr>
            <a:r>
              <a:rPr lang="en-US" sz="1050" b="1" dirty="0">
                <a:solidFill>
                  <a:srgbClr val="3B3535"/>
                </a:solidFill>
                <a:latin typeface="Sora Light" pitchFamily="34" charset="0"/>
                <a:ea typeface="Sora Light" pitchFamily="34" charset="-122"/>
                <a:cs typeface="Sora Light" pitchFamily="34" charset="-120"/>
              </a:rPr>
              <a:t>Actions:</a:t>
            </a:r>
            <a:pPr algn="l"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 Implement lifecycle gates with documented entry/exit criteria. Develop and deploy AIA/DPIA templates tailored to organizational context; create model card standards. Stand up monitoring infrastructure and incident response playbooks; enable kill-switches for high-risk systems. For EU-relevant high-risk candidates, begin planning technical documentation and identify conformity assessment approach.</a:t>
            </a:r>
            <a:endParaRPr lang="en-US" sz="1050" dirty="0"/>
          </a:p>
        </p:txBody>
      </p:sp>
      <p:sp>
        <p:nvSpPr>
          <p:cNvPr id="16" name="Text 14"/>
          <p:cNvSpPr/>
          <p:nvPr/>
        </p:nvSpPr>
        <p:spPr>
          <a:xfrm>
            <a:off x="7992070" y="4161830"/>
            <a:ext cx="6096833" cy="433149"/>
          </a:xfrm>
          <a:prstGeom prst="rect">
            <a:avLst/>
          </a:prstGeom>
          <a:noFill/>
          <a:ln/>
        </p:spPr>
        <p:txBody>
          <a:bodyPr wrap="square" lIns="0" tIns="0" rIns="0" bIns="0" rtlCol="0" anchor="t"/>
          <a:lstStyle/>
          <a:p>
            <a:pPr algn="l" indent="0" marL="0">
              <a:lnSpc>
                <a:spcPts val="1700"/>
              </a:lnSpc>
              <a:buNone/>
            </a:pPr>
            <a:r>
              <a:rPr lang="en-US" sz="1050" b="1" dirty="0">
                <a:solidFill>
                  <a:srgbClr val="DA1B2E"/>
                </a:solidFill>
                <a:latin typeface="Sora Light" pitchFamily="34" charset="0"/>
                <a:ea typeface="Sora Light" pitchFamily="34" charset="-122"/>
                <a:cs typeface="Sora Light" pitchFamily="34" charset="-120"/>
              </a:rPr>
              <a:t>Deliverables:</a:t>
            </a:r>
            <a:pPr algn="l"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 Gate checklist with evidence pack requirements; monitoring runbooks and dashboards; EU technical documentation outline.</a:t>
            </a:r>
            <a:endParaRPr lang="en-US" sz="1050" dirty="0"/>
          </a:p>
        </p:txBody>
      </p:sp>
      <p:sp>
        <p:nvSpPr>
          <p:cNvPr id="17" name="Shape 15"/>
          <p:cNvSpPr/>
          <p:nvPr/>
        </p:nvSpPr>
        <p:spPr>
          <a:xfrm>
            <a:off x="6772037" y="3981569"/>
            <a:ext cx="406122" cy="15240"/>
          </a:xfrm>
          <a:prstGeom prst="roundRect">
            <a:avLst>
              <a:gd name="adj" fmla="val 373089"/>
            </a:avLst>
          </a:prstGeom>
          <a:solidFill>
            <a:srgbClr val="DFB8BC"/>
          </a:solidFill>
          <a:ln/>
        </p:spPr>
      </p:sp>
      <p:sp>
        <p:nvSpPr>
          <p:cNvPr id="18" name="Shape 16"/>
          <p:cNvSpPr/>
          <p:nvPr/>
        </p:nvSpPr>
        <p:spPr>
          <a:xfrm>
            <a:off x="7162919" y="3836908"/>
            <a:ext cx="304562" cy="304562"/>
          </a:xfrm>
          <a:prstGeom prst="roundRect">
            <a:avLst>
              <a:gd name="adj" fmla="val 18669"/>
            </a:avLst>
          </a:prstGeom>
          <a:solidFill>
            <a:srgbClr val="F9D2D6"/>
          </a:solidFill>
          <a:ln w="7620">
            <a:solidFill>
              <a:srgbClr val="DFB8BC"/>
            </a:solidFill>
            <a:prstDash val="solid"/>
          </a:ln>
        </p:spPr>
      </p:sp>
      <p:sp>
        <p:nvSpPr>
          <p:cNvPr id="19" name="Text 17"/>
          <p:cNvSpPr/>
          <p:nvPr/>
        </p:nvSpPr>
        <p:spPr>
          <a:xfrm>
            <a:off x="7208341" y="3855601"/>
            <a:ext cx="213717" cy="267176"/>
          </a:xfrm>
          <a:prstGeom prst="rect">
            <a:avLst/>
          </a:prstGeom>
          <a:noFill/>
          <a:ln/>
        </p:spPr>
        <p:txBody>
          <a:bodyPr wrap="none" lIns="0" tIns="0" rIns="0" bIns="0" rtlCol="0" anchor="t"/>
          <a:lstStyle/>
          <a:p>
            <a:pPr algn="ctr" indent="0" marL="0">
              <a:lnSpc>
                <a:spcPts val="1650"/>
              </a:lnSpc>
              <a:buNone/>
            </a:pPr>
            <a:r>
              <a:rPr lang="en-US" sz="1650" dirty="0">
                <a:solidFill>
                  <a:srgbClr val="3B3535"/>
                </a:solidFill>
                <a:latin typeface="Sora Semi Bold" pitchFamily="34" charset="0"/>
                <a:ea typeface="Sora Semi Bold" pitchFamily="34" charset="-122"/>
                <a:cs typeface="Sora Semi Bold" pitchFamily="34" charset="-120"/>
              </a:rPr>
              <a:t>3</a:t>
            </a:r>
            <a:endParaRPr lang="en-US" sz="1650" dirty="0"/>
          </a:p>
        </p:txBody>
      </p:sp>
      <p:sp>
        <p:nvSpPr>
          <p:cNvPr id="20" name="Text 18"/>
          <p:cNvSpPr/>
          <p:nvPr/>
        </p:nvSpPr>
        <p:spPr>
          <a:xfrm>
            <a:off x="3308509" y="3883343"/>
            <a:ext cx="3329821" cy="222647"/>
          </a:xfrm>
          <a:prstGeom prst="rect">
            <a:avLst/>
          </a:prstGeom>
          <a:noFill/>
          <a:ln/>
        </p:spPr>
        <p:txBody>
          <a:bodyPr wrap="none" lIns="0" tIns="0" rIns="0" bIns="0" rtlCol="0" anchor="t"/>
          <a:lstStyle/>
          <a:p>
            <a:pPr algn="r" indent="0" marL="0">
              <a:lnSpc>
                <a:spcPts val="1750"/>
              </a:lnSpc>
              <a:buNone/>
            </a:pPr>
            <a:r>
              <a:rPr lang="en-US" sz="1400" dirty="0">
                <a:solidFill>
                  <a:srgbClr val="3B3535"/>
                </a:solidFill>
                <a:latin typeface="Sora Semi Bold" pitchFamily="34" charset="0"/>
                <a:ea typeface="Sora Semi Bold" pitchFamily="34" charset="-122"/>
                <a:cs typeface="Sora Semi Bold" pitchFamily="34" charset="-120"/>
              </a:rPr>
              <a:t>6–12 Months: Validation &amp; Alignment</a:t>
            </a:r>
            <a:endParaRPr lang="en-US" sz="1400" dirty="0"/>
          </a:p>
        </p:txBody>
      </p:sp>
      <p:sp>
        <p:nvSpPr>
          <p:cNvPr id="21" name="Text 19"/>
          <p:cNvSpPr/>
          <p:nvPr/>
        </p:nvSpPr>
        <p:spPr>
          <a:xfrm>
            <a:off x="541496" y="4187190"/>
            <a:ext cx="6096833" cy="1082873"/>
          </a:xfrm>
          <a:prstGeom prst="rect">
            <a:avLst/>
          </a:prstGeom>
          <a:noFill/>
          <a:ln/>
        </p:spPr>
        <p:txBody>
          <a:bodyPr wrap="square" lIns="0" tIns="0" rIns="0" bIns="0" rtlCol="0" anchor="t"/>
          <a:lstStyle/>
          <a:p>
            <a:pPr algn="r" indent="0" marL="0">
              <a:lnSpc>
                <a:spcPts val="1700"/>
              </a:lnSpc>
              <a:buNone/>
            </a:pPr>
            <a:r>
              <a:rPr lang="en-US" sz="1050" b="1" dirty="0">
                <a:solidFill>
                  <a:srgbClr val="3B3535"/>
                </a:solidFill>
                <a:latin typeface="Sora Light" pitchFamily="34" charset="0"/>
                <a:ea typeface="Sora Light" pitchFamily="34" charset="-122"/>
                <a:cs typeface="Sora Light" pitchFamily="34" charset="-120"/>
              </a:rPr>
              <a:t>Actions:</a:t>
            </a:r>
            <a:pPr algn="r"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 Execute independent validation (MRM) for all high-risk systems; conduct bias and security testing at scale with documented results. For US context, map controls to NIST AI RMF functions and align with OMB requirements for federal systems; engage with sector regulators as applicable. For China operations, prepare and submit algorithm filings; implement required labeling, watermarking, and content moderation workflows.</a:t>
            </a:r>
            <a:endParaRPr lang="en-US" sz="1050" dirty="0"/>
          </a:p>
        </p:txBody>
      </p:sp>
      <p:sp>
        <p:nvSpPr>
          <p:cNvPr id="22" name="Text 20"/>
          <p:cNvSpPr/>
          <p:nvPr/>
        </p:nvSpPr>
        <p:spPr>
          <a:xfrm>
            <a:off x="541496" y="5351264"/>
            <a:ext cx="6096833" cy="433149"/>
          </a:xfrm>
          <a:prstGeom prst="rect">
            <a:avLst/>
          </a:prstGeom>
          <a:noFill/>
          <a:ln/>
        </p:spPr>
        <p:txBody>
          <a:bodyPr wrap="square" lIns="0" tIns="0" rIns="0" bIns="0" rtlCol="0" anchor="t"/>
          <a:lstStyle/>
          <a:p>
            <a:pPr algn="r" indent="0" marL="0">
              <a:lnSpc>
                <a:spcPts val="1700"/>
              </a:lnSpc>
              <a:buNone/>
            </a:pPr>
            <a:r>
              <a:rPr lang="en-US" sz="1050" b="1" dirty="0">
                <a:solidFill>
                  <a:srgbClr val="DA1B2E"/>
                </a:solidFill>
                <a:latin typeface="Sora Light" pitchFamily="34" charset="0"/>
                <a:ea typeface="Sora Light" pitchFamily="34" charset="-122"/>
                <a:cs typeface="Sora Light" pitchFamily="34" charset="-120"/>
              </a:rPr>
              <a:t>Deliverables:</a:t>
            </a:r>
            <a:pPr algn="r"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 Independent validation reports with findings resolution; NIST AI RMF alignment documentation; China filing dossier and CAC correspondence.</a:t>
            </a:r>
            <a:endParaRPr lang="en-US" sz="1050" dirty="0"/>
          </a:p>
        </p:txBody>
      </p:sp>
      <p:sp>
        <p:nvSpPr>
          <p:cNvPr id="23" name="Shape 21"/>
          <p:cNvSpPr/>
          <p:nvPr/>
        </p:nvSpPr>
        <p:spPr>
          <a:xfrm>
            <a:off x="7452241" y="5090755"/>
            <a:ext cx="406122" cy="15240"/>
          </a:xfrm>
          <a:prstGeom prst="roundRect">
            <a:avLst>
              <a:gd name="adj" fmla="val 373089"/>
            </a:avLst>
          </a:prstGeom>
          <a:solidFill>
            <a:srgbClr val="DFB8BC"/>
          </a:solidFill>
          <a:ln/>
        </p:spPr>
      </p:sp>
      <p:sp>
        <p:nvSpPr>
          <p:cNvPr id="24" name="Shape 22"/>
          <p:cNvSpPr/>
          <p:nvPr/>
        </p:nvSpPr>
        <p:spPr>
          <a:xfrm>
            <a:off x="7162919" y="4946094"/>
            <a:ext cx="304562" cy="304562"/>
          </a:xfrm>
          <a:prstGeom prst="roundRect">
            <a:avLst>
              <a:gd name="adj" fmla="val 18669"/>
            </a:avLst>
          </a:prstGeom>
          <a:solidFill>
            <a:srgbClr val="F9D2D6"/>
          </a:solidFill>
          <a:ln w="7620">
            <a:solidFill>
              <a:srgbClr val="DFB8BC"/>
            </a:solidFill>
            <a:prstDash val="solid"/>
          </a:ln>
        </p:spPr>
      </p:sp>
      <p:sp>
        <p:nvSpPr>
          <p:cNvPr id="25" name="Text 23"/>
          <p:cNvSpPr/>
          <p:nvPr/>
        </p:nvSpPr>
        <p:spPr>
          <a:xfrm>
            <a:off x="7208341" y="4964787"/>
            <a:ext cx="213717" cy="267176"/>
          </a:xfrm>
          <a:prstGeom prst="rect">
            <a:avLst/>
          </a:prstGeom>
          <a:noFill/>
          <a:ln/>
        </p:spPr>
        <p:txBody>
          <a:bodyPr wrap="none" lIns="0" tIns="0" rIns="0" bIns="0" rtlCol="0" anchor="t"/>
          <a:lstStyle/>
          <a:p>
            <a:pPr algn="ctr" indent="0" marL="0">
              <a:lnSpc>
                <a:spcPts val="1650"/>
              </a:lnSpc>
              <a:buNone/>
            </a:pPr>
            <a:r>
              <a:rPr lang="en-US" sz="1650" dirty="0">
                <a:solidFill>
                  <a:srgbClr val="3B3535"/>
                </a:solidFill>
                <a:latin typeface="Sora Semi Bold" pitchFamily="34" charset="0"/>
                <a:ea typeface="Sora Semi Bold" pitchFamily="34" charset="-122"/>
                <a:cs typeface="Sora Semi Bold" pitchFamily="34" charset="-120"/>
              </a:rPr>
              <a:t>4</a:t>
            </a:r>
            <a:endParaRPr lang="en-US" sz="1650" dirty="0"/>
          </a:p>
        </p:txBody>
      </p:sp>
      <p:sp>
        <p:nvSpPr>
          <p:cNvPr id="26" name="Text 24"/>
          <p:cNvSpPr/>
          <p:nvPr/>
        </p:nvSpPr>
        <p:spPr>
          <a:xfrm>
            <a:off x="7992070" y="4992529"/>
            <a:ext cx="3230523" cy="222647"/>
          </a:xfrm>
          <a:prstGeom prst="rect">
            <a:avLst/>
          </a:prstGeom>
          <a:noFill/>
          <a:ln/>
        </p:spPr>
        <p:txBody>
          <a:bodyPr wrap="none" lIns="0" tIns="0" rIns="0" bIns="0" rtlCol="0" anchor="t"/>
          <a:lstStyle/>
          <a:p>
            <a:pPr algn="l" indent="0" marL="0">
              <a:lnSpc>
                <a:spcPts val="1750"/>
              </a:lnSpc>
              <a:buNone/>
            </a:pPr>
            <a:r>
              <a:rPr lang="en-US" sz="1400" dirty="0">
                <a:solidFill>
                  <a:srgbClr val="3B3535"/>
                </a:solidFill>
                <a:latin typeface="Sora Semi Bold" pitchFamily="34" charset="0"/>
                <a:ea typeface="Sora Semi Bold" pitchFamily="34" charset="-122"/>
                <a:cs typeface="Sora Semi Bold" pitchFamily="34" charset="-120"/>
              </a:rPr>
              <a:t>12–18 Months: Maturity &amp; Assurance</a:t>
            </a:r>
            <a:endParaRPr lang="en-US" sz="1400" dirty="0"/>
          </a:p>
        </p:txBody>
      </p:sp>
      <p:sp>
        <p:nvSpPr>
          <p:cNvPr id="27" name="Text 25"/>
          <p:cNvSpPr/>
          <p:nvPr/>
        </p:nvSpPr>
        <p:spPr>
          <a:xfrm>
            <a:off x="7992070" y="5296376"/>
            <a:ext cx="6096833" cy="1082873"/>
          </a:xfrm>
          <a:prstGeom prst="rect">
            <a:avLst/>
          </a:prstGeom>
          <a:noFill/>
          <a:ln/>
        </p:spPr>
        <p:txBody>
          <a:bodyPr wrap="square" lIns="0" tIns="0" rIns="0" bIns="0" rtlCol="0" anchor="t"/>
          <a:lstStyle/>
          <a:p>
            <a:pPr algn="l" indent="0" marL="0">
              <a:lnSpc>
                <a:spcPts val="1700"/>
              </a:lnSpc>
              <a:buNone/>
            </a:pPr>
            <a:r>
              <a:rPr lang="en-US" sz="1050" b="1" dirty="0">
                <a:solidFill>
                  <a:srgbClr val="3B3535"/>
                </a:solidFill>
                <a:latin typeface="Sora Light" pitchFamily="34" charset="0"/>
                <a:ea typeface="Sora Light" pitchFamily="34" charset="-122"/>
                <a:cs typeface="Sora Light" pitchFamily="34" charset="-120"/>
              </a:rPr>
              <a:t>Actions:</a:t>
            </a:r>
            <a:pPr algn="l"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 For EU high-risk systems subject to near-term deadlines, complete conformity assessments and obtain CE marking where required. Engage third-party assurance providers—internal audit reviews and external attestations as needed for stakeholder confidence. Optimize KPI collection and reporting; establish continuous improvement loop with quarterly governance reviews and policy updates based on lessons learned.</a:t>
            </a:r>
            <a:endParaRPr lang="en-US" sz="1050" dirty="0"/>
          </a:p>
        </p:txBody>
      </p:sp>
      <p:sp>
        <p:nvSpPr>
          <p:cNvPr id="28" name="Text 26"/>
          <p:cNvSpPr/>
          <p:nvPr/>
        </p:nvSpPr>
        <p:spPr>
          <a:xfrm>
            <a:off x="7992070" y="6460450"/>
            <a:ext cx="6096833" cy="433149"/>
          </a:xfrm>
          <a:prstGeom prst="rect">
            <a:avLst/>
          </a:prstGeom>
          <a:noFill/>
          <a:ln/>
        </p:spPr>
        <p:txBody>
          <a:bodyPr wrap="square" lIns="0" tIns="0" rIns="0" bIns="0" rtlCol="0" anchor="t"/>
          <a:lstStyle/>
          <a:p>
            <a:pPr algn="l" indent="0" marL="0">
              <a:lnSpc>
                <a:spcPts val="1700"/>
              </a:lnSpc>
              <a:buNone/>
            </a:pPr>
            <a:r>
              <a:rPr lang="en-US" sz="1050" b="1" dirty="0">
                <a:solidFill>
                  <a:srgbClr val="DA1B2E"/>
                </a:solidFill>
                <a:latin typeface="Sora Light" pitchFamily="34" charset="0"/>
                <a:ea typeface="Sora Light" pitchFamily="34" charset="-122"/>
                <a:cs typeface="Sora Light" pitchFamily="34" charset="-120"/>
              </a:rPr>
              <a:t>Deliverables:</a:t>
            </a:r>
            <a:pPr algn="l"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 CE marking documentation (where required); internal audit and external assurance reports; quarterly KPI pack for executive review.</a:t>
            </a:r>
            <a:endParaRPr lang="en-US" sz="1050" dirty="0"/>
          </a:p>
        </p:txBody>
      </p:sp>
      <p:sp>
        <p:nvSpPr>
          <p:cNvPr id="29" name="Text 27"/>
          <p:cNvSpPr/>
          <p:nvPr/>
        </p:nvSpPr>
        <p:spPr>
          <a:xfrm>
            <a:off x="541496" y="7046000"/>
            <a:ext cx="13547408" cy="433149"/>
          </a:xfrm>
          <a:prstGeom prst="rect">
            <a:avLst/>
          </a:prstGeom>
          <a:noFill/>
          <a:ln/>
        </p:spPr>
        <p:txBody>
          <a:bodyPr wrap="square" lIns="0" tIns="0" rIns="0" bIns="0" rtlCol="0" anchor="t"/>
          <a:lstStyle/>
          <a:p>
            <a:pPr algn="l" indent="0" marL="0">
              <a:lnSpc>
                <a:spcPts val="1700"/>
              </a:lnSpc>
              <a:buNone/>
            </a:pPr>
            <a:r>
              <a:rPr lang="en-US" sz="1050" dirty="0">
                <a:solidFill>
                  <a:srgbClr val="3B3535"/>
                </a:solidFill>
                <a:latin typeface="Sora Light" pitchFamily="34" charset="0"/>
                <a:ea typeface="Sora Light" pitchFamily="34" charset="-122"/>
                <a:cs typeface="Sora Light" pitchFamily="34" charset="-120"/>
              </a:rPr>
              <a:t>This roadmap assumes dedicated resources and executive support. Organizations with limited AI governance maturity may require extended timelines; those with existing model risk or data governance programs can accelerate by leveraging existing frameworks.</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49580" y="310753"/>
            <a:ext cx="4824293" cy="369808"/>
          </a:xfrm>
          <a:prstGeom prst="rect">
            <a:avLst/>
          </a:prstGeom>
          <a:noFill/>
          <a:ln/>
        </p:spPr>
        <p:txBody>
          <a:bodyPr wrap="none" lIns="0" tIns="0" rIns="0" bIns="0" rtlCol="0" anchor="t"/>
          <a:lstStyle/>
          <a:p>
            <a:pPr algn="l" indent="0" marL="0">
              <a:lnSpc>
                <a:spcPts val="2900"/>
              </a:lnSpc>
              <a:buNone/>
            </a:pPr>
            <a:r>
              <a:rPr lang="en-US" sz="2300" dirty="0">
                <a:solidFill>
                  <a:srgbClr val="1F1E1E"/>
                </a:solidFill>
                <a:latin typeface="Sora Semi Bold" pitchFamily="34" charset="0"/>
                <a:ea typeface="Sora Semi Bold" pitchFamily="34" charset="-122"/>
                <a:cs typeface="Sora Semi Bold" pitchFamily="34" charset="-120"/>
              </a:rPr>
              <a:t>KPI Dashboard (Executive View)</a:t>
            </a:r>
            <a:endParaRPr lang="en-US" sz="2300" dirty="0"/>
          </a:p>
        </p:txBody>
      </p:sp>
      <p:sp>
        <p:nvSpPr>
          <p:cNvPr id="3" name="Text 1"/>
          <p:cNvSpPr/>
          <p:nvPr/>
        </p:nvSpPr>
        <p:spPr>
          <a:xfrm>
            <a:off x="449580" y="905351"/>
            <a:ext cx="13731240" cy="359569"/>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Measuring AI governance program health requires a balanced set of leading and lagging indicators. This executive dashboard provides visibility into compliance readiness, operational effectiveness, and emerging risks—enabling data-driven governance decisions.</a:t>
            </a:r>
            <a:endParaRPr lang="en-US" sz="850" dirty="0"/>
          </a:p>
        </p:txBody>
      </p:sp>
      <p:sp>
        <p:nvSpPr>
          <p:cNvPr id="4" name="Text 2"/>
          <p:cNvSpPr/>
          <p:nvPr/>
        </p:nvSpPr>
        <p:spPr>
          <a:xfrm>
            <a:off x="449580" y="1447562"/>
            <a:ext cx="4483418" cy="370880"/>
          </a:xfrm>
          <a:prstGeom prst="rect">
            <a:avLst/>
          </a:prstGeom>
          <a:noFill/>
          <a:ln/>
        </p:spPr>
        <p:txBody>
          <a:bodyPr wrap="none" lIns="0" tIns="0" rIns="0" bIns="0" rtlCol="0" anchor="t"/>
          <a:lstStyle/>
          <a:p>
            <a:pPr algn="ctr" indent="0" marL="0">
              <a:lnSpc>
                <a:spcPts val="2900"/>
              </a:lnSpc>
              <a:buNone/>
            </a:pPr>
            <a:r>
              <a:rPr lang="en-US" sz="2900" dirty="0">
                <a:solidFill>
                  <a:srgbClr val="3B3535"/>
                </a:solidFill>
                <a:latin typeface="Sora Semi Bold" pitchFamily="34" charset="0"/>
                <a:ea typeface="Sora Semi Bold" pitchFamily="34" charset="-122"/>
                <a:cs typeface="Sora Semi Bold" pitchFamily="34" charset="-120"/>
              </a:rPr>
              <a:t>95%</a:t>
            </a:r>
            <a:endParaRPr lang="en-US" sz="2900" dirty="0"/>
          </a:p>
        </p:txBody>
      </p:sp>
      <p:sp>
        <p:nvSpPr>
          <p:cNvPr id="5" name="Text 3"/>
          <p:cNvSpPr/>
          <p:nvPr/>
        </p:nvSpPr>
        <p:spPr>
          <a:xfrm>
            <a:off x="1835587" y="1958935"/>
            <a:ext cx="1711285" cy="184785"/>
          </a:xfrm>
          <a:prstGeom prst="rect">
            <a:avLst/>
          </a:prstGeom>
          <a:noFill/>
          <a:ln/>
        </p:spPr>
        <p:txBody>
          <a:bodyPr wrap="none" lIns="0" tIns="0" rIns="0" bIns="0" rtlCol="0" anchor="t"/>
          <a:lstStyle/>
          <a:p>
            <a:pPr algn="ctr"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AI Inventory Complete</a:t>
            </a:r>
            <a:endParaRPr lang="en-US" sz="1150" dirty="0"/>
          </a:p>
        </p:txBody>
      </p:sp>
      <p:sp>
        <p:nvSpPr>
          <p:cNvPr id="6" name="Text 4"/>
          <p:cNvSpPr/>
          <p:nvPr/>
        </p:nvSpPr>
        <p:spPr>
          <a:xfrm>
            <a:off x="449580" y="2211110"/>
            <a:ext cx="4483418" cy="179784"/>
          </a:xfrm>
          <a:prstGeom prst="rect">
            <a:avLst/>
          </a:prstGeom>
          <a:noFill/>
          <a:ln/>
        </p:spPr>
        <p:txBody>
          <a:bodyPr wrap="none" lIns="0" tIns="0" rIns="0" bIns="0" rtlCol="0" anchor="t"/>
          <a:lstStyle/>
          <a:p>
            <a:pPr algn="ctr"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Inventoried AI uses / known uses across all business units</a:t>
            </a:r>
            <a:endParaRPr lang="en-US" sz="850" dirty="0"/>
          </a:p>
        </p:txBody>
      </p:sp>
      <p:sp>
        <p:nvSpPr>
          <p:cNvPr id="7" name="Text 5"/>
          <p:cNvSpPr/>
          <p:nvPr/>
        </p:nvSpPr>
        <p:spPr>
          <a:xfrm>
            <a:off x="5073491" y="1447562"/>
            <a:ext cx="4483418" cy="370880"/>
          </a:xfrm>
          <a:prstGeom prst="rect">
            <a:avLst/>
          </a:prstGeom>
          <a:noFill/>
          <a:ln/>
        </p:spPr>
        <p:txBody>
          <a:bodyPr wrap="none" lIns="0" tIns="0" rIns="0" bIns="0" rtlCol="0" anchor="t"/>
          <a:lstStyle/>
          <a:p>
            <a:pPr algn="ctr" indent="0" marL="0">
              <a:lnSpc>
                <a:spcPts val="2900"/>
              </a:lnSpc>
              <a:buNone/>
            </a:pPr>
            <a:r>
              <a:rPr lang="en-US" sz="2900" dirty="0">
                <a:solidFill>
                  <a:srgbClr val="3B3535"/>
                </a:solidFill>
                <a:latin typeface="Sora Semi Bold" pitchFamily="34" charset="0"/>
                <a:ea typeface="Sora Semi Bold" pitchFamily="34" charset="-122"/>
                <a:cs typeface="Sora Semi Bold" pitchFamily="34" charset="-120"/>
              </a:rPr>
              <a:t>90%</a:t>
            </a:r>
            <a:endParaRPr lang="en-US" sz="2900" dirty="0"/>
          </a:p>
        </p:txBody>
      </p:sp>
      <p:sp>
        <p:nvSpPr>
          <p:cNvPr id="8" name="Text 6"/>
          <p:cNvSpPr/>
          <p:nvPr/>
        </p:nvSpPr>
        <p:spPr>
          <a:xfrm>
            <a:off x="6536293" y="1958935"/>
            <a:ext cx="1557695" cy="184785"/>
          </a:xfrm>
          <a:prstGeom prst="rect">
            <a:avLst/>
          </a:prstGeom>
          <a:noFill/>
          <a:ln/>
        </p:spPr>
        <p:txBody>
          <a:bodyPr wrap="none" lIns="0" tIns="0" rIns="0" bIns="0" rtlCol="0" anchor="t"/>
          <a:lstStyle/>
          <a:p>
            <a:pPr algn="ctr"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High-Risk Approved</a:t>
            </a:r>
            <a:endParaRPr lang="en-US" sz="1150" dirty="0"/>
          </a:p>
        </p:txBody>
      </p:sp>
      <p:sp>
        <p:nvSpPr>
          <p:cNvPr id="9" name="Text 7"/>
          <p:cNvSpPr/>
          <p:nvPr/>
        </p:nvSpPr>
        <p:spPr>
          <a:xfrm>
            <a:off x="5073491" y="2211110"/>
            <a:ext cx="4483418" cy="179784"/>
          </a:xfrm>
          <a:prstGeom prst="rect">
            <a:avLst/>
          </a:prstGeom>
          <a:noFill/>
          <a:ln/>
        </p:spPr>
        <p:txBody>
          <a:bodyPr wrap="none" lIns="0" tIns="0" rIns="0" bIns="0" rtlCol="0" anchor="t"/>
          <a:lstStyle/>
          <a:p>
            <a:pPr algn="ctr"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Approved high-risk uses / total high-risk identified</a:t>
            </a:r>
            <a:endParaRPr lang="en-US" sz="850" dirty="0"/>
          </a:p>
        </p:txBody>
      </p:sp>
      <p:sp>
        <p:nvSpPr>
          <p:cNvPr id="10" name="Text 8"/>
          <p:cNvSpPr/>
          <p:nvPr/>
        </p:nvSpPr>
        <p:spPr>
          <a:xfrm>
            <a:off x="9697402" y="1447562"/>
            <a:ext cx="4483418" cy="370880"/>
          </a:xfrm>
          <a:prstGeom prst="rect">
            <a:avLst/>
          </a:prstGeom>
          <a:noFill/>
          <a:ln/>
        </p:spPr>
        <p:txBody>
          <a:bodyPr wrap="none" lIns="0" tIns="0" rIns="0" bIns="0" rtlCol="0" anchor="t"/>
          <a:lstStyle/>
          <a:p>
            <a:pPr algn="ctr" indent="0" marL="0">
              <a:lnSpc>
                <a:spcPts val="2900"/>
              </a:lnSpc>
              <a:buNone/>
            </a:pPr>
            <a:r>
              <a:rPr lang="en-US" sz="2900" dirty="0">
                <a:solidFill>
                  <a:srgbClr val="3B3535"/>
                </a:solidFill>
                <a:latin typeface="Sora Semi Bold" pitchFamily="34" charset="0"/>
                <a:ea typeface="Sora Semi Bold" pitchFamily="34" charset="-122"/>
                <a:cs typeface="Sora Semi Bold" pitchFamily="34" charset="-120"/>
              </a:rPr>
              <a:t>98%</a:t>
            </a:r>
            <a:endParaRPr lang="en-US" sz="2900" dirty="0"/>
          </a:p>
        </p:txBody>
      </p:sp>
      <p:sp>
        <p:nvSpPr>
          <p:cNvPr id="11" name="Text 9"/>
          <p:cNvSpPr/>
          <p:nvPr/>
        </p:nvSpPr>
        <p:spPr>
          <a:xfrm>
            <a:off x="11199495" y="1958935"/>
            <a:ext cx="1479113" cy="184785"/>
          </a:xfrm>
          <a:prstGeom prst="rect">
            <a:avLst/>
          </a:prstGeom>
          <a:noFill/>
          <a:ln/>
        </p:spPr>
        <p:txBody>
          <a:bodyPr wrap="none" lIns="0" tIns="0" rIns="0" bIns="0" rtlCol="0" anchor="t"/>
          <a:lstStyle/>
          <a:p>
            <a:pPr algn="ctr"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Tests Pass Rate</a:t>
            </a:r>
            <a:endParaRPr lang="en-US" sz="1150" dirty="0"/>
          </a:p>
        </p:txBody>
      </p:sp>
      <p:sp>
        <p:nvSpPr>
          <p:cNvPr id="12" name="Text 10"/>
          <p:cNvSpPr/>
          <p:nvPr/>
        </p:nvSpPr>
        <p:spPr>
          <a:xfrm>
            <a:off x="9697402" y="2211110"/>
            <a:ext cx="4483418" cy="179784"/>
          </a:xfrm>
          <a:prstGeom prst="rect">
            <a:avLst/>
          </a:prstGeom>
          <a:noFill/>
          <a:ln/>
        </p:spPr>
        <p:txBody>
          <a:bodyPr wrap="none" lIns="0" tIns="0" rIns="0" bIns="0" rtlCol="0" anchor="t"/>
          <a:lstStyle/>
          <a:p>
            <a:pPr algn="ctr"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Bias/security tests passed / total required tests</a:t>
            </a:r>
            <a:endParaRPr lang="en-US" sz="850" dirty="0"/>
          </a:p>
        </p:txBody>
      </p:sp>
      <p:sp>
        <p:nvSpPr>
          <p:cNvPr id="13" name="Text 11"/>
          <p:cNvSpPr/>
          <p:nvPr/>
        </p:nvSpPr>
        <p:spPr>
          <a:xfrm>
            <a:off x="1999774" y="3248025"/>
            <a:ext cx="1382673" cy="280988"/>
          </a:xfrm>
          <a:prstGeom prst="rect">
            <a:avLst/>
          </a:prstGeom>
          <a:noFill/>
          <a:ln/>
        </p:spPr>
        <p:txBody>
          <a:bodyPr wrap="none" lIns="0" tIns="0" rIns="0" bIns="0" rtlCol="0" anchor="t"/>
          <a:lstStyle/>
          <a:p>
            <a:pPr algn="ctr" indent="0" marL="0">
              <a:lnSpc>
                <a:spcPts val="2200"/>
              </a:lnSpc>
              <a:buNone/>
            </a:pPr>
            <a:r>
              <a:rPr lang="en-US" sz="2200" dirty="0">
                <a:solidFill>
                  <a:srgbClr val="3B3535"/>
                </a:solidFill>
                <a:latin typeface="Sora Semi Bold" pitchFamily="34" charset="0"/>
                <a:ea typeface="Sora Semi Bold" pitchFamily="34" charset="-122"/>
                <a:cs typeface="Sora Semi Bold" pitchFamily="34" charset="-120"/>
              </a:rPr>
              <a:t>4h</a:t>
            </a:r>
            <a:endParaRPr lang="en-US" sz="2200" dirty="0"/>
          </a:p>
        </p:txBody>
      </p:sp>
      <p:pic>
        <p:nvPicPr>
          <p:cNvPr id="14" name="Image 0" descr="preencoded.png">    </p:cNvPr>
          <p:cNvPicPr>
            <a:picLocks noChangeAspect="1"/>
          </p:cNvPicPr>
          <p:nvPr/>
        </p:nvPicPr>
        <p:blipFill>
          <a:blip r:embed="rId1"/>
          <a:stretch>
            <a:fillRect/>
          </a:stretch>
        </p:blipFill>
        <p:spPr>
          <a:xfrm>
            <a:off x="1848088" y="2545437"/>
            <a:ext cx="1686282" cy="1686282"/>
          </a:xfrm>
          <a:prstGeom prst="rect">
            <a:avLst/>
          </a:prstGeom>
        </p:spPr>
      </p:pic>
      <p:sp>
        <p:nvSpPr>
          <p:cNvPr id="15" name="Text 12"/>
          <p:cNvSpPr/>
          <p:nvPr/>
        </p:nvSpPr>
        <p:spPr>
          <a:xfrm>
            <a:off x="1854518" y="4372213"/>
            <a:ext cx="1673423" cy="184785"/>
          </a:xfrm>
          <a:prstGeom prst="rect">
            <a:avLst/>
          </a:prstGeom>
          <a:noFill/>
          <a:ln/>
        </p:spPr>
        <p:txBody>
          <a:bodyPr wrap="none" lIns="0" tIns="0" rIns="0" bIns="0" rtlCol="0" anchor="t"/>
          <a:lstStyle/>
          <a:p>
            <a:pPr algn="ctr"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Incident Containment</a:t>
            </a:r>
            <a:endParaRPr lang="en-US" sz="1150" dirty="0"/>
          </a:p>
        </p:txBody>
      </p:sp>
      <p:sp>
        <p:nvSpPr>
          <p:cNvPr id="16" name="Text 13"/>
          <p:cNvSpPr/>
          <p:nvPr/>
        </p:nvSpPr>
        <p:spPr>
          <a:xfrm>
            <a:off x="449580" y="4624388"/>
            <a:ext cx="4483418" cy="179784"/>
          </a:xfrm>
          <a:prstGeom prst="rect">
            <a:avLst/>
          </a:prstGeom>
          <a:noFill/>
          <a:ln/>
        </p:spPr>
        <p:txBody>
          <a:bodyPr wrap="none" lIns="0" tIns="0" rIns="0" bIns="0" rtlCol="0" anchor="t"/>
          <a:lstStyle/>
          <a:p>
            <a:pPr algn="ctr"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Median hours from detection to containment—target ≤4h</a:t>
            </a:r>
            <a:endParaRPr lang="en-US" sz="850" dirty="0"/>
          </a:p>
        </p:txBody>
      </p:sp>
      <p:sp>
        <p:nvSpPr>
          <p:cNvPr id="17" name="Text 14"/>
          <p:cNvSpPr/>
          <p:nvPr/>
        </p:nvSpPr>
        <p:spPr>
          <a:xfrm>
            <a:off x="6623685" y="3248025"/>
            <a:ext cx="1382673" cy="280988"/>
          </a:xfrm>
          <a:prstGeom prst="rect">
            <a:avLst/>
          </a:prstGeom>
          <a:noFill/>
          <a:ln/>
        </p:spPr>
        <p:txBody>
          <a:bodyPr wrap="none" lIns="0" tIns="0" rIns="0" bIns="0" rtlCol="0" anchor="t"/>
          <a:lstStyle/>
          <a:p>
            <a:pPr algn="ctr" indent="0" marL="0">
              <a:lnSpc>
                <a:spcPts val="2200"/>
              </a:lnSpc>
              <a:buNone/>
            </a:pPr>
            <a:r>
              <a:rPr lang="en-US" sz="2200" dirty="0">
                <a:solidFill>
                  <a:srgbClr val="3B3535"/>
                </a:solidFill>
                <a:latin typeface="Sora Semi Bold" pitchFamily="34" charset="0"/>
                <a:ea typeface="Sora Semi Bold" pitchFamily="34" charset="-122"/>
                <a:cs typeface="Sora Semi Bold" pitchFamily="34" charset="-120"/>
              </a:rPr>
              <a:t>95%</a:t>
            </a:r>
            <a:endParaRPr lang="en-US" sz="2200" dirty="0"/>
          </a:p>
        </p:txBody>
      </p:sp>
      <p:pic>
        <p:nvPicPr>
          <p:cNvPr id="18" name="Image 1" descr="preencoded.png">    </p:cNvPr>
          <p:cNvPicPr>
            <a:picLocks noChangeAspect="1"/>
          </p:cNvPicPr>
          <p:nvPr/>
        </p:nvPicPr>
        <p:blipFill>
          <a:blip r:embed="rId2"/>
          <a:stretch>
            <a:fillRect/>
          </a:stretch>
        </p:blipFill>
        <p:spPr>
          <a:xfrm>
            <a:off x="6471999" y="2545437"/>
            <a:ext cx="1686282" cy="1686282"/>
          </a:xfrm>
          <a:prstGeom prst="rect">
            <a:avLst/>
          </a:prstGeom>
        </p:spPr>
      </p:pic>
      <p:sp>
        <p:nvSpPr>
          <p:cNvPr id="19" name="Text 15"/>
          <p:cNvSpPr/>
          <p:nvPr/>
        </p:nvSpPr>
        <p:spPr>
          <a:xfrm>
            <a:off x="6575584" y="4372213"/>
            <a:ext cx="1479113" cy="184785"/>
          </a:xfrm>
          <a:prstGeom prst="rect">
            <a:avLst/>
          </a:prstGeom>
          <a:noFill/>
          <a:ln/>
        </p:spPr>
        <p:txBody>
          <a:bodyPr wrap="none" lIns="0" tIns="0" rIns="0" bIns="0" rtlCol="0" anchor="t"/>
          <a:lstStyle/>
          <a:p>
            <a:pPr algn="ctr"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EU Documentation</a:t>
            </a:r>
            <a:endParaRPr lang="en-US" sz="1150" dirty="0"/>
          </a:p>
        </p:txBody>
      </p:sp>
      <p:sp>
        <p:nvSpPr>
          <p:cNvPr id="20" name="Text 16"/>
          <p:cNvSpPr/>
          <p:nvPr/>
        </p:nvSpPr>
        <p:spPr>
          <a:xfrm>
            <a:off x="5073491" y="4624388"/>
            <a:ext cx="4483418" cy="179784"/>
          </a:xfrm>
          <a:prstGeom prst="rect">
            <a:avLst/>
          </a:prstGeom>
          <a:noFill/>
          <a:ln/>
        </p:spPr>
        <p:txBody>
          <a:bodyPr wrap="none" lIns="0" tIns="0" rIns="0" bIns="0" rtlCol="0" anchor="t"/>
          <a:lstStyle/>
          <a:p>
            <a:pPr algn="ctr"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Required artifacts present for EU high-risk systems</a:t>
            </a:r>
            <a:endParaRPr lang="en-US" sz="850" dirty="0"/>
          </a:p>
        </p:txBody>
      </p:sp>
      <p:sp>
        <p:nvSpPr>
          <p:cNvPr id="21" name="Text 17"/>
          <p:cNvSpPr/>
          <p:nvPr/>
        </p:nvSpPr>
        <p:spPr>
          <a:xfrm>
            <a:off x="11247596" y="3248025"/>
            <a:ext cx="1382673" cy="280988"/>
          </a:xfrm>
          <a:prstGeom prst="rect">
            <a:avLst/>
          </a:prstGeom>
          <a:noFill/>
          <a:ln/>
        </p:spPr>
        <p:txBody>
          <a:bodyPr wrap="none" lIns="0" tIns="0" rIns="0" bIns="0" rtlCol="0" anchor="t"/>
          <a:lstStyle/>
          <a:p>
            <a:pPr algn="ctr" indent="0" marL="0">
              <a:lnSpc>
                <a:spcPts val="2200"/>
              </a:lnSpc>
              <a:buNone/>
            </a:pPr>
            <a:r>
              <a:rPr lang="en-US" sz="2200" dirty="0">
                <a:solidFill>
                  <a:srgbClr val="3B3535"/>
                </a:solidFill>
                <a:latin typeface="Sora Semi Bold" pitchFamily="34" charset="0"/>
                <a:ea typeface="Sora Semi Bold" pitchFamily="34" charset="-122"/>
                <a:cs typeface="Sora Semi Bold" pitchFamily="34" charset="-120"/>
              </a:rPr>
              <a:t>90%</a:t>
            </a:r>
            <a:endParaRPr lang="en-US" sz="2200" dirty="0"/>
          </a:p>
        </p:txBody>
      </p:sp>
      <p:pic>
        <p:nvPicPr>
          <p:cNvPr id="22" name="Image 2" descr="preencoded.png">    </p:cNvPr>
          <p:cNvPicPr>
            <a:picLocks noChangeAspect="1"/>
          </p:cNvPicPr>
          <p:nvPr/>
        </p:nvPicPr>
        <p:blipFill>
          <a:blip r:embed="rId3"/>
          <a:stretch>
            <a:fillRect/>
          </a:stretch>
        </p:blipFill>
        <p:spPr>
          <a:xfrm>
            <a:off x="11095911" y="2545437"/>
            <a:ext cx="1686282" cy="1686282"/>
          </a:xfrm>
          <a:prstGeom prst="rect">
            <a:avLst/>
          </a:prstGeom>
        </p:spPr>
      </p:pic>
      <p:sp>
        <p:nvSpPr>
          <p:cNvPr id="23" name="Text 18"/>
          <p:cNvSpPr/>
          <p:nvPr/>
        </p:nvSpPr>
        <p:spPr>
          <a:xfrm>
            <a:off x="11114842" y="4372213"/>
            <a:ext cx="1648420" cy="184785"/>
          </a:xfrm>
          <a:prstGeom prst="rect">
            <a:avLst/>
          </a:prstGeom>
          <a:noFill/>
          <a:ln/>
        </p:spPr>
        <p:txBody>
          <a:bodyPr wrap="none" lIns="0" tIns="0" rIns="0" bIns="0" rtlCol="0" anchor="t"/>
          <a:lstStyle/>
          <a:p>
            <a:pPr algn="ctr"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Vendor Due Diligence</a:t>
            </a:r>
            <a:endParaRPr lang="en-US" sz="1150" dirty="0"/>
          </a:p>
        </p:txBody>
      </p:sp>
      <p:sp>
        <p:nvSpPr>
          <p:cNvPr id="24" name="Text 19"/>
          <p:cNvSpPr/>
          <p:nvPr/>
        </p:nvSpPr>
        <p:spPr>
          <a:xfrm>
            <a:off x="9697402" y="4624388"/>
            <a:ext cx="4483418" cy="179784"/>
          </a:xfrm>
          <a:prstGeom prst="rect">
            <a:avLst/>
          </a:prstGeom>
          <a:noFill/>
          <a:ln/>
        </p:spPr>
        <p:txBody>
          <a:bodyPr wrap="none" lIns="0" tIns="0" rIns="0" bIns="0" rtlCol="0" anchor="t"/>
          <a:lstStyle/>
          <a:p>
            <a:pPr algn="ctr"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Vendors/GPAI with completed diligence / total vendors</a:t>
            </a:r>
            <a:endParaRPr lang="en-US" sz="850" dirty="0"/>
          </a:p>
        </p:txBody>
      </p:sp>
      <p:sp>
        <p:nvSpPr>
          <p:cNvPr id="25" name="Text 20"/>
          <p:cNvSpPr/>
          <p:nvPr/>
        </p:nvSpPr>
        <p:spPr>
          <a:xfrm>
            <a:off x="449580" y="4972764"/>
            <a:ext cx="2324219" cy="221813"/>
          </a:xfrm>
          <a:prstGeom prst="rect">
            <a:avLst/>
          </a:prstGeom>
          <a:noFill/>
          <a:ln/>
        </p:spPr>
        <p:txBody>
          <a:bodyPr wrap="none" lIns="0" tIns="0" rIns="0" bIns="0" rtlCol="0" anchor="t"/>
          <a:lstStyle/>
          <a:p>
            <a:pPr algn="l" indent="0" marL="0">
              <a:lnSpc>
                <a:spcPts val="1700"/>
              </a:lnSpc>
              <a:buNone/>
            </a:pPr>
            <a:r>
              <a:rPr lang="en-US" sz="1350" dirty="0">
                <a:solidFill>
                  <a:srgbClr val="1F1E1E"/>
                </a:solidFill>
                <a:latin typeface="Sora Semi Bold" pitchFamily="34" charset="0"/>
                <a:ea typeface="Sora Semi Bold" pitchFamily="34" charset="-122"/>
                <a:cs typeface="Sora Semi Bold" pitchFamily="34" charset="-120"/>
              </a:rPr>
              <a:t>Dashboard Configuration</a:t>
            </a:r>
            <a:endParaRPr lang="en-US" sz="1350" dirty="0"/>
          </a:p>
        </p:txBody>
      </p:sp>
      <p:sp>
        <p:nvSpPr>
          <p:cNvPr id="26" name="Text 21"/>
          <p:cNvSpPr/>
          <p:nvPr/>
        </p:nvSpPr>
        <p:spPr>
          <a:xfrm>
            <a:off x="449580" y="5475565"/>
            <a:ext cx="1725573" cy="184785"/>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Filters &amp; Segmentation</a:t>
            </a:r>
            <a:endParaRPr lang="en-US" sz="1150" dirty="0"/>
          </a:p>
        </p:txBody>
      </p:sp>
      <p:sp>
        <p:nvSpPr>
          <p:cNvPr id="27" name="Text 22"/>
          <p:cNvSpPr/>
          <p:nvPr/>
        </p:nvSpPr>
        <p:spPr>
          <a:xfrm>
            <a:off x="449580" y="5772745"/>
            <a:ext cx="6728579" cy="179784"/>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B3535"/>
                </a:solidFill>
                <a:latin typeface="Sora Light" pitchFamily="34" charset="0"/>
                <a:ea typeface="Sora Light" pitchFamily="34" charset="-122"/>
                <a:cs typeface="Sora Light" pitchFamily="34" charset="-120"/>
              </a:rPr>
              <a:t>Region (US / EU / UK / CN)</a:t>
            </a:r>
            <a:endParaRPr lang="en-US" sz="850" dirty="0"/>
          </a:p>
        </p:txBody>
      </p:sp>
      <p:sp>
        <p:nvSpPr>
          <p:cNvPr id="28" name="Text 23"/>
          <p:cNvSpPr/>
          <p:nvPr/>
        </p:nvSpPr>
        <p:spPr>
          <a:xfrm>
            <a:off x="449580" y="5991820"/>
            <a:ext cx="6728579" cy="179784"/>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B3535"/>
                </a:solidFill>
                <a:latin typeface="Sora Light" pitchFamily="34" charset="0"/>
                <a:ea typeface="Sora Light" pitchFamily="34" charset="-122"/>
                <a:cs typeface="Sora Light" pitchFamily="34" charset="-120"/>
              </a:rPr>
              <a:t>Risk tier (Unacceptable / High / Limited / Minimal)</a:t>
            </a:r>
            <a:endParaRPr lang="en-US" sz="850" dirty="0"/>
          </a:p>
        </p:txBody>
      </p:sp>
      <p:sp>
        <p:nvSpPr>
          <p:cNvPr id="29" name="Text 24"/>
          <p:cNvSpPr/>
          <p:nvPr/>
        </p:nvSpPr>
        <p:spPr>
          <a:xfrm>
            <a:off x="449580" y="6210895"/>
            <a:ext cx="6728579" cy="179784"/>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B3535"/>
                </a:solidFill>
                <a:latin typeface="Sora Light" pitchFamily="34" charset="0"/>
                <a:ea typeface="Sora Light" pitchFamily="34" charset="-122"/>
                <a:cs typeface="Sora Light" pitchFamily="34" charset="-120"/>
              </a:rPr>
              <a:t>Business unit or product line</a:t>
            </a:r>
            <a:endParaRPr lang="en-US" sz="850" dirty="0"/>
          </a:p>
        </p:txBody>
      </p:sp>
      <p:sp>
        <p:nvSpPr>
          <p:cNvPr id="30" name="Text 25"/>
          <p:cNvSpPr/>
          <p:nvPr/>
        </p:nvSpPr>
        <p:spPr>
          <a:xfrm>
            <a:off x="449580" y="6429970"/>
            <a:ext cx="6728579" cy="179784"/>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B3535"/>
                </a:solidFill>
                <a:latin typeface="Sora Light" pitchFamily="34" charset="0"/>
                <a:ea typeface="Sora Light" pitchFamily="34" charset="-122"/>
                <a:cs typeface="Sora Light" pitchFamily="34" charset="-120"/>
              </a:rPr>
              <a:t>Time period (monthly, quarterly, annual trend)</a:t>
            </a:r>
            <a:endParaRPr lang="en-US" sz="850" dirty="0"/>
          </a:p>
        </p:txBody>
      </p:sp>
      <p:sp>
        <p:nvSpPr>
          <p:cNvPr id="31" name="Text 26"/>
          <p:cNvSpPr/>
          <p:nvPr/>
        </p:nvSpPr>
        <p:spPr>
          <a:xfrm>
            <a:off x="7459861" y="5475565"/>
            <a:ext cx="1479113" cy="184785"/>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Review Cadence</a:t>
            </a:r>
            <a:endParaRPr lang="en-US" sz="1150" dirty="0"/>
          </a:p>
        </p:txBody>
      </p:sp>
      <p:sp>
        <p:nvSpPr>
          <p:cNvPr id="32" name="Text 27"/>
          <p:cNvSpPr/>
          <p:nvPr/>
        </p:nvSpPr>
        <p:spPr>
          <a:xfrm>
            <a:off x="7459861" y="5772745"/>
            <a:ext cx="6728579" cy="179784"/>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3B3535"/>
                </a:solidFill>
                <a:latin typeface="Sora Light" pitchFamily="34" charset="0"/>
                <a:ea typeface="Sora Light" pitchFamily="34" charset="-122"/>
                <a:cs typeface="Sora Light" pitchFamily="34" charset="-120"/>
              </a:rPr>
              <a:t>Monthly:</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AI Risk Committee detailed review with drill-downs</a:t>
            </a:r>
            <a:endParaRPr lang="en-US" sz="850" dirty="0"/>
          </a:p>
        </p:txBody>
      </p:sp>
      <p:sp>
        <p:nvSpPr>
          <p:cNvPr id="33" name="Text 28"/>
          <p:cNvSpPr/>
          <p:nvPr/>
        </p:nvSpPr>
        <p:spPr>
          <a:xfrm>
            <a:off x="7459861" y="5991820"/>
            <a:ext cx="6728579" cy="179784"/>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3B3535"/>
                </a:solidFill>
                <a:latin typeface="Sora Light" pitchFamily="34" charset="0"/>
                <a:ea typeface="Sora Light" pitchFamily="34" charset="-122"/>
                <a:cs typeface="Sora Light" pitchFamily="34" charset="-120"/>
              </a:rPr>
              <a:t>Quarterly:</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Executive/Board summary with trend analysis</a:t>
            </a:r>
            <a:endParaRPr lang="en-US" sz="850" dirty="0"/>
          </a:p>
        </p:txBody>
      </p:sp>
      <p:sp>
        <p:nvSpPr>
          <p:cNvPr id="34" name="Text 29"/>
          <p:cNvSpPr/>
          <p:nvPr/>
        </p:nvSpPr>
        <p:spPr>
          <a:xfrm>
            <a:off x="7459861" y="6210895"/>
            <a:ext cx="6728579" cy="179784"/>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3B3535"/>
                </a:solidFill>
                <a:latin typeface="Sora Light" pitchFamily="34" charset="0"/>
                <a:ea typeface="Sora Light" pitchFamily="34" charset="-122"/>
                <a:cs typeface="Sora Light" pitchFamily="34" charset="-120"/>
              </a:rPr>
              <a:t>Ad hoc:</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Incident-triggered deep dives and remediation tracking</a:t>
            </a:r>
            <a:endParaRPr lang="en-US" sz="850" dirty="0"/>
          </a:p>
        </p:txBody>
      </p:sp>
      <p:sp>
        <p:nvSpPr>
          <p:cNvPr id="35" name="Shape 30"/>
          <p:cNvSpPr/>
          <p:nvPr/>
        </p:nvSpPr>
        <p:spPr>
          <a:xfrm>
            <a:off x="449580" y="6775490"/>
            <a:ext cx="13731240" cy="657344"/>
          </a:xfrm>
          <a:prstGeom prst="roundRect">
            <a:avLst>
              <a:gd name="adj" fmla="val 7183"/>
            </a:avLst>
          </a:prstGeom>
          <a:solidFill>
            <a:srgbClr val="F7BBC1"/>
          </a:solidFill>
          <a:ln/>
        </p:spPr>
      </p:sp>
      <p:pic>
        <p:nvPicPr>
          <p:cNvPr id="36" name="Image 3" descr="preencoded.png">    </p:cNvPr>
          <p:cNvPicPr>
            <a:picLocks noChangeAspect="1"/>
          </p:cNvPicPr>
          <p:nvPr/>
        </p:nvPicPr>
        <p:blipFill>
          <a:blip r:embed="rId4"/>
          <a:stretch>
            <a:fillRect/>
          </a:stretch>
        </p:blipFill>
        <p:spPr>
          <a:xfrm>
            <a:off x="561975" y="6939558"/>
            <a:ext cx="140494" cy="112395"/>
          </a:xfrm>
          <a:prstGeom prst="rect">
            <a:avLst/>
          </a:prstGeom>
        </p:spPr>
      </p:pic>
      <p:sp>
        <p:nvSpPr>
          <p:cNvPr id="37" name="Text 31"/>
          <p:cNvSpPr/>
          <p:nvPr/>
        </p:nvSpPr>
        <p:spPr>
          <a:xfrm>
            <a:off x="814864" y="6915983"/>
            <a:ext cx="13253561" cy="359569"/>
          </a:xfrm>
          <a:prstGeom prst="rect">
            <a:avLst/>
          </a:prstGeom>
          <a:noFill/>
          <a:ln/>
        </p:spPr>
        <p:txBody>
          <a:bodyPr wrap="square" lIns="0" tIns="0" rIns="0" bIns="0" rtlCol="0" anchor="t"/>
          <a:lstStyle/>
          <a:p>
            <a:pPr algn="l" indent="0" marL="0">
              <a:lnSpc>
                <a:spcPts val="1400"/>
              </a:lnSpc>
              <a:buNone/>
            </a:pPr>
            <a:r>
              <a:rPr lang="en-US" sz="850" b="1" dirty="0">
                <a:solidFill>
                  <a:srgbClr val="000000"/>
                </a:solidFill>
                <a:latin typeface="Sora Light" pitchFamily="34" charset="0"/>
                <a:ea typeface="Sora Light" pitchFamily="34" charset="-122"/>
                <a:cs typeface="Sora Light" pitchFamily="34" charset="-120"/>
              </a:rPr>
              <a:t>Leading vs. lagging indicators:</a:t>
            </a:r>
            <a:pPr algn="l" indent="0" marL="0">
              <a:lnSpc>
                <a:spcPts val="1400"/>
              </a:lnSpc>
              <a:buNone/>
            </a:pPr>
            <a:r>
              <a:rPr lang="en-US" sz="850" dirty="0">
                <a:solidFill>
                  <a:srgbClr val="000000"/>
                </a:solidFill>
                <a:latin typeface="Sora Light" pitchFamily="34" charset="0"/>
                <a:ea typeface="Sora Light" pitchFamily="34" charset="-122"/>
                <a:cs typeface="Sora Light" pitchFamily="34" charset="-120"/>
              </a:rPr>
              <a:t> Inventory completeness and approval rates are leading indicators of readiness. Test pass rates and containment times are operational health metrics. Documentation completeness is a compliance readiness measure. Balance across all three categories ensures comprehensive program visibility.</a:t>
            </a:r>
            <a:endParaRPr lang="en-US" sz="850" dirty="0"/>
          </a:p>
        </p:txBody>
      </p:sp>
      <p:sp>
        <p:nvSpPr>
          <p:cNvPr id="38" name="Text 32"/>
          <p:cNvSpPr/>
          <p:nvPr/>
        </p:nvSpPr>
        <p:spPr>
          <a:xfrm>
            <a:off x="449580" y="7559278"/>
            <a:ext cx="13731240" cy="359569"/>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These KPIs should be tailored to organizational context, risk appetite, and regulatory priorities. Establish baseline measurements in the first 90 days, then track trends quarterly to demonstrate continuous improvement and identify emerging gaps requiring attention.</a:t>
            </a: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9599" y="511135"/>
            <a:ext cx="3945017" cy="493038"/>
          </a:xfrm>
          <a:prstGeom prst="rect">
            <a:avLst/>
          </a:prstGeom>
          <a:noFill/>
          <a:ln/>
        </p:spPr>
        <p:txBody>
          <a:bodyPr wrap="none" lIns="0" tIns="0" rIns="0" bIns="0" rtlCol="0" anchor="t"/>
          <a:lstStyle/>
          <a:p>
            <a:pPr algn="l" indent="0" marL="0">
              <a:lnSpc>
                <a:spcPts val="3850"/>
              </a:lnSpc>
              <a:buNone/>
            </a:pPr>
            <a:r>
              <a:rPr lang="en-US" sz="3100" dirty="0">
                <a:solidFill>
                  <a:srgbClr val="1F1E1E"/>
                </a:solidFill>
                <a:latin typeface="Sora Semi Bold" pitchFamily="34" charset="0"/>
                <a:ea typeface="Sora Semi Bold" pitchFamily="34" charset="-122"/>
                <a:cs typeface="Sora Semi Bold" pitchFamily="34" charset="-120"/>
              </a:rPr>
              <a:t>Executive Agenda</a:t>
            </a:r>
            <a:endParaRPr lang="en-US" sz="3100" dirty="0"/>
          </a:p>
        </p:txBody>
      </p:sp>
      <p:sp>
        <p:nvSpPr>
          <p:cNvPr id="3" name="Text 1"/>
          <p:cNvSpPr/>
          <p:nvPr/>
        </p:nvSpPr>
        <p:spPr>
          <a:xfrm>
            <a:off x="599599" y="1303973"/>
            <a:ext cx="13431203" cy="479584"/>
          </a:xfrm>
          <a:prstGeom prst="rect">
            <a:avLst/>
          </a:prstGeom>
          <a:noFill/>
          <a:ln/>
        </p:spPr>
        <p:txBody>
          <a:bodyPr wrap="squar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This briefing is structured to provide rapid orientation followed by actionable implementation guidance. We begin with foundational definitions and regulatory evolution, then move through comparative frameworks, operational requirements, and enforcement realities before concluding with a practical roadmap and measurement framework.</a:t>
            </a:r>
            <a:endParaRPr lang="en-US" sz="1150" dirty="0"/>
          </a:p>
        </p:txBody>
      </p:sp>
      <p:sp>
        <p:nvSpPr>
          <p:cNvPr id="4" name="Text 2"/>
          <p:cNvSpPr/>
          <p:nvPr/>
        </p:nvSpPr>
        <p:spPr>
          <a:xfrm>
            <a:off x="599599" y="1952149"/>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01</a:t>
            </a:r>
            <a:endParaRPr lang="en-US" sz="1150" dirty="0"/>
          </a:p>
        </p:txBody>
      </p:sp>
      <p:sp>
        <p:nvSpPr>
          <p:cNvPr id="5" name="Shape 3"/>
          <p:cNvSpPr/>
          <p:nvPr/>
        </p:nvSpPr>
        <p:spPr>
          <a:xfrm>
            <a:off x="599599" y="2191464"/>
            <a:ext cx="6640592" cy="15240"/>
          </a:xfrm>
          <a:prstGeom prst="rect">
            <a:avLst/>
          </a:prstGeom>
          <a:solidFill>
            <a:srgbClr val="DA1B2E"/>
          </a:solidFill>
          <a:ln/>
        </p:spPr>
      </p:sp>
      <p:sp>
        <p:nvSpPr>
          <p:cNvPr id="6" name="Text 4"/>
          <p:cNvSpPr/>
          <p:nvPr/>
        </p:nvSpPr>
        <p:spPr>
          <a:xfrm>
            <a:off x="599599" y="2296835"/>
            <a:ext cx="1972508"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Glossary</a:t>
            </a:r>
            <a:endParaRPr lang="en-US" sz="1550" dirty="0"/>
          </a:p>
        </p:txBody>
      </p:sp>
      <p:sp>
        <p:nvSpPr>
          <p:cNvPr id="7" name="Text 5"/>
          <p:cNvSpPr/>
          <p:nvPr/>
        </p:nvSpPr>
        <p:spPr>
          <a:xfrm>
            <a:off x="599599" y="2633305"/>
            <a:ext cx="6640592"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Shared language for speed—essential terms across US, EU, UK, and China frameworks</a:t>
            </a:r>
            <a:endParaRPr lang="en-US" sz="1150" dirty="0"/>
          </a:p>
        </p:txBody>
      </p:sp>
      <p:sp>
        <p:nvSpPr>
          <p:cNvPr id="8" name="Text 6"/>
          <p:cNvSpPr/>
          <p:nvPr/>
        </p:nvSpPr>
        <p:spPr>
          <a:xfrm>
            <a:off x="7390090" y="1952149"/>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02</a:t>
            </a:r>
            <a:endParaRPr lang="en-US" sz="1150" dirty="0"/>
          </a:p>
        </p:txBody>
      </p:sp>
      <p:sp>
        <p:nvSpPr>
          <p:cNvPr id="9" name="Shape 7"/>
          <p:cNvSpPr/>
          <p:nvPr/>
        </p:nvSpPr>
        <p:spPr>
          <a:xfrm>
            <a:off x="7390090" y="2191464"/>
            <a:ext cx="6640711" cy="15240"/>
          </a:xfrm>
          <a:prstGeom prst="rect">
            <a:avLst/>
          </a:prstGeom>
          <a:solidFill>
            <a:srgbClr val="DA1B2E"/>
          </a:solidFill>
          <a:ln/>
        </p:spPr>
      </p:sp>
      <p:sp>
        <p:nvSpPr>
          <p:cNvPr id="10" name="Text 8"/>
          <p:cNvSpPr/>
          <p:nvPr/>
        </p:nvSpPr>
        <p:spPr>
          <a:xfrm>
            <a:off x="7390090" y="2296835"/>
            <a:ext cx="3333631"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Regulatory Timeline (2016–2025)</a:t>
            </a:r>
            <a:endParaRPr lang="en-US" sz="1550" dirty="0"/>
          </a:p>
        </p:txBody>
      </p:sp>
      <p:sp>
        <p:nvSpPr>
          <p:cNvPr id="11" name="Text 9"/>
          <p:cNvSpPr/>
          <p:nvPr/>
        </p:nvSpPr>
        <p:spPr>
          <a:xfrm>
            <a:off x="7390090" y="2633305"/>
            <a:ext cx="6640711"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What happened, what's next—key milestones that shaped today's landscape</a:t>
            </a:r>
            <a:endParaRPr lang="en-US" sz="1150" dirty="0"/>
          </a:p>
        </p:txBody>
      </p:sp>
      <p:sp>
        <p:nvSpPr>
          <p:cNvPr id="12" name="Text 10"/>
          <p:cNvSpPr/>
          <p:nvPr/>
        </p:nvSpPr>
        <p:spPr>
          <a:xfrm>
            <a:off x="599599" y="3135392"/>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03</a:t>
            </a:r>
            <a:endParaRPr lang="en-US" sz="1150" dirty="0"/>
          </a:p>
        </p:txBody>
      </p:sp>
      <p:sp>
        <p:nvSpPr>
          <p:cNvPr id="13" name="Shape 11"/>
          <p:cNvSpPr/>
          <p:nvPr/>
        </p:nvSpPr>
        <p:spPr>
          <a:xfrm>
            <a:off x="599599" y="3374708"/>
            <a:ext cx="6640592" cy="15240"/>
          </a:xfrm>
          <a:prstGeom prst="rect">
            <a:avLst/>
          </a:prstGeom>
          <a:solidFill>
            <a:srgbClr val="DA1B2E"/>
          </a:solidFill>
          <a:ln/>
        </p:spPr>
      </p:sp>
      <p:sp>
        <p:nvSpPr>
          <p:cNvPr id="14" name="Text 12"/>
          <p:cNvSpPr/>
          <p:nvPr/>
        </p:nvSpPr>
        <p:spPr>
          <a:xfrm>
            <a:off x="599599" y="3480078"/>
            <a:ext cx="1972508"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Comparison Matrix</a:t>
            </a:r>
            <a:endParaRPr lang="en-US" sz="1550" dirty="0"/>
          </a:p>
        </p:txBody>
      </p:sp>
      <p:sp>
        <p:nvSpPr>
          <p:cNvPr id="15" name="Text 13"/>
          <p:cNvSpPr/>
          <p:nvPr/>
        </p:nvSpPr>
        <p:spPr>
          <a:xfrm>
            <a:off x="599599" y="3816548"/>
            <a:ext cx="6640592"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US, EU AI Act, UK, China—side-by-side frameworks, obligations, and enforcement</a:t>
            </a:r>
            <a:endParaRPr lang="en-US" sz="1150" dirty="0"/>
          </a:p>
        </p:txBody>
      </p:sp>
      <p:sp>
        <p:nvSpPr>
          <p:cNvPr id="16" name="Text 14"/>
          <p:cNvSpPr/>
          <p:nvPr/>
        </p:nvSpPr>
        <p:spPr>
          <a:xfrm>
            <a:off x="7390090" y="3135392"/>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04</a:t>
            </a:r>
            <a:endParaRPr lang="en-US" sz="1150" dirty="0"/>
          </a:p>
        </p:txBody>
      </p:sp>
      <p:sp>
        <p:nvSpPr>
          <p:cNvPr id="17" name="Shape 15"/>
          <p:cNvSpPr/>
          <p:nvPr/>
        </p:nvSpPr>
        <p:spPr>
          <a:xfrm>
            <a:off x="7390090" y="3374708"/>
            <a:ext cx="6640711" cy="15240"/>
          </a:xfrm>
          <a:prstGeom prst="rect">
            <a:avLst/>
          </a:prstGeom>
          <a:solidFill>
            <a:srgbClr val="DA1B2E"/>
          </a:solidFill>
          <a:ln/>
        </p:spPr>
      </p:sp>
      <p:sp>
        <p:nvSpPr>
          <p:cNvPr id="18" name="Text 16"/>
          <p:cNvSpPr/>
          <p:nvPr/>
        </p:nvSpPr>
        <p:spPr>
          <a:xfrm>
            <a:off x="7390090" y="3480078"/>
            <a:ext cx="1989892"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Obligations by Role</a:t>
            </a:r>
            <a:endParaRPr lang="en-US" sz="1550" dirty="0"/>
          </a:p>
        </p:txBody>
      </p:sp>
      <p:sp>
        <p:nvSpPr>
          <p:cNvPr id="19" name="Text 17"/>
          <p:cNvSpPr/>
          <p:nvPr/>
        </p:nvSpPr>
        <p:spPr>
          <a:xfrm>
            <a:off x="7390090" y="3816548"/>
            <a:ext cx="6640711"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Developer vs. Deployer—who does what across the AI lifecycle</a:t>
            </a:r>
            <a:endParaRPr lang="en-US" sz="1150" dirty="0"/>
          </a:p>
        </p:txBody>
      </p:sp>
      <p:sp>
        <p:nvSpPr>
          <p:cNvPr id="20" name="Text 18"/>
          <p:cNvSpPr/>
          <p:nvPr/>
        </p:nvSpPr>
        <p:spPr>
          <a:xfrm>
            <a:off x="599599" y="4318635"/>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05</a:t>
            </a:r>
            <a:endParaRPr lang="en-US" sz="1150" dirty="0"/>
          </a:p>
        </p:txBody>
      </p:sp>
      <p:sp>
        <p:nvSpPr>
          <p:cNvPr id="21" name="Shape 19"/>
          <p:cNvSpPr/>
          <p:nvPr/>
        </p:nvSpPr>
        <p:spPr>
          <a:xfrm>
            <a:off x="599599" y="4557951"/>
            <a:ext cx="6640592" cy="15240"/>
          </a:xfrm>
          <a:prstGeom prst="rect">
            <a:avLst/>
          </a:prstGeom>
          <a:solidFill>
            <a:srgbClr val="DA1B2E"/>
          </a:solidFill>
          <a:ln/>
        </p:spPr>
      </p:sp>
      <p:sp>
        <p:nvSpPr>
          <p:cNvPr id="22" name="Text 20"/>
          <p:cNvSpPr/>
          <p:nvPr/>
        </p:nvSpPr>
        <p:spPr>
          <a:xfrm>
            <a:off x="599599" y="4663321"/>
            <a:ext cx="1972508"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Risk Taxonomy</a:t>
            </a:r>
            <a:endParaRPr lang="en-US" sz="1550" dirty="0"/>
          </a:p>
        </p:txBody>
      </p:sp>
      <p:sp>
        <p:nvSpPr>
          <p:cNvPr id="23" name="Text 21"/>
          <p:cNvSpPr/>
          <p:nvPr/>
        </p:nvSpPr>
        <p:spPr>
          <a:xfrm>
            <a:off x="599599" y="4999792"/>
            <a:ext cx="6640592"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Mapping use-case risk—from unacceptable to minimal across jurisdictions</a:t>
            </a:r>
            <a:endParaRPr lang="en-US" sz="1150" dirty="0"/>
          </a:p>
        </p:txBody>
      </p:sp>
      <p:sp>
        <p:nvSpPr>
          <p:cNvPr id="24" name="Text 22"/>
          <p:cNvSpPr/>
          <p:nvPr/>
        </p:nvSpPr>
        <p:spPr>
          <a:xfrm>
            <a:off x="7390090" y="4318635"/>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06</a:t>
            </a:r>
            <a:endParaRPr lang="en-US" sz="1150" dirty="0"/>
          </a:p>
        </p:txBody>
      </p:sp>
      <p:sp>
        <p:nvSpPr>
          <p:cNvPr id="25" name="Shape 23"/>
          <p:cNvSpPr/>
          <p:nvPr/>
        </p:nvSpPr>
        <p:spPr>
          <a:xfrm>
            <a:off x="7390090" y="4557951"/>
            <a:ext cx="6640711" cy="15240"/>
          </a:xfrm>
          <a:prstGeom prst="rect">
            <a:avLst/>
          </a:prstGeom>
          <a:solidFill>
            <a:srgbClr val="DA1B2E"/>
          </a:solidFill>
          <a:ln/>
        </p:spPr>
      </p:sp>
      <p:sp>
        <p:nvSpPr>
          <p:cNvPr id="26" name="Text 24"/>
          <p:cNvSpPr/>
          <p:nvPr/>
        </p:nvSpPr>
        <p:spPr>
          <a:xfrm>
            <a:off x="7390090" y="4663321"/>
            <a:ext cx="2993827"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Governance Operating Model</a:t>
            </a:r>
            <a:endParaRPr lang="en-US" sz="1550" dirty="0"/>
          </a:p>
        </p:txBody>
      </p:sp>
      <p:sp>
        <p:nvSpPr>
          <p:cNvPr id="27" name="Text 25"/>
          <p:cNvSpPr/>
          <p:nvPr/>
        </p:nvSpPr>
        <p:spPr>
          <a:xfrm>
            <a:off x="7390090" y="4999792"/>
            <a:ext cx="6640711"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Who decides, who signs—organizational structure and three lines of defense</a:t>
            </a:r>
            <a:endParaRPr lang="en-US" sz="1150" dirty="0"/>
          </a:p>
        </p:txBody>
      </p:sp>
      <p:sp>
        <p:nvSpPr>
          <p:cNvPr id="28" name="Text 26"/>
          <p:cNvSpPr/>
          <p:nvPr/>
        </p:nvSpPr>
        <p:spPr>
          <a:xfrm>
            <a:off x="599599" y="5501878"/>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07</a:t>
            </a:r>
            <a:endParaRPr lang="en-US" sz="1150" dirty="0"/>
          </a:p>
        </p:txBody>
      </p:sp>
      <p:sp>
        <p:nvSpPr>
          <p:cNvPr id="29" name="Shape 27"/>
          <p:cNvSpPr/>
          <p:nvPr/>
        </p:nvSpPr>
        <p:spPr>
          <a:xfrm>
            <a:off x="599599" y="5741194"/>
            <a:ext cx="6640592" cy="15240"/>
          </a:xfrm>
          <a:prstGeom prst="rect">
            <a:avLst/>
          </a:prstGeom>
          <a:solidFill>
            <a:srgbClr val="DA1B2E"/>
          </a:solidFill>
          <a:ln/>
        </p:spPr>
      </p:sp>
      <p:sp>
        <p:nvSpPr>
          <p:cNvPr id="30" name="Text 28"/>
          <p:cNvSpPr/>
          <p:nvPr/>
        </p:nvSpPr>
        <p:spPr>
          <a:xfrm>
            <a:off x="599599" y="5846564"/>
            <a:ext cx="2718792"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Data/ML Lifecycle Controls</a:t>
            </a:r>
            <a:endParaRPr lang="en-US" sz="1550" dirty="0"/>
          </a:p>
        </p:txBody>
      </p:sp>
      <p:sp>
        <p:nvSpPr>
          <p:cNvPr id="31" name="Text 29"/>
          <p:cNvSpPr/>
          <p:nvPr/>
        </p:nvSpPr>
        <p:spPr>
          <a:xfrm>
            <a:off x="599599" y="6183035"/>
            <a:ext cx="6640592"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Build-to-operate gates—controls mapped to each stage with approval checkpoints</a:t>
            </a:r>
            <a:endParaRPr lang="en-US" sz="1150" dirty="0"/>
          </a:p>
        </p:txBody>
      </p:sp>
      <p:sp>
        <p:nvSpPr>
          <p:cNvPr id="32" name="Text 30"/>
          <p:cNvSpPr/>
          <p:nvPr/>
        </p:nvSpPr>
        <p:spPr>
          <a:xfrm>
            <a:off x="7390090" y="5501878"/>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08</a:t>
            </a:r>
            <a:endParaRPr lang="en-US" sz="1150" dirty="0"/>
          </a:p>
        </p:txBody>
      </p:sp>
      <p:sp>
        <p:nvSpPr>
          <p:cNvPr id="33" name="Shape 31"/>
          <p:cNvSpPr/>
          <p:nvPr/>
        </p:nvSpPr>
        <p:spPr>
          <a:xfrm>
            <a:off x="7390090" y="5741194"/>
            <a:ext cx="6640711" cy="15240"/>
          </a:xfrm>
          <a:prstGeom prst="rect">
            <a:avLst/>
          </a:prstGeom>
          <a:solidFill>
            <a:srgbClr val="DA1B2E"/>
          </a:solidFill>
          <a:ln/>
        </p:spPr>
      </p:sp>
      <p:sp>
        <p:nvSpPr>
          <p:cNvPr id="34" name="Text 32"/>
          <p:cNvSpPr/>
          <p:nvPr/>
        </p:nvSpPr>
        <p:spPr>
          <a:xfrm>
            <a:off x="7390090" y="5846564"/>
            <a:ext cx="2226826"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Enforcement Caselets</a:t>
            </a:r>
            <a:endParaRPr lang="en-US" sz="1550" dirty="0"/>
          </a:p>
        </p:txBody>
      </p:sp>
      <p:sp>
        <p:nvSpPr>
          <p:cNvPr id="35" name="Text 33"/>
          <p:cNvSpPr/>
          <p:nvPr/>
        </p:nvSpPr>
        <p:spPr>
          <a:xfrm>
            <a:off x="7390090" y="6183035"/>
            <a:ext cx="6640711"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Patterns and lessons—real regulatory actions that signal priorities</a:t>
            </a:r>
            <a:endParaRPr lang="en-US" sz="1150" dirty="0"/>
          </a:p>
        </p:txBody>
      </p:sp>
      <p:sp>
        <p:nvSpPr>
          <p:cNvPr id="36" name="Text 34"/>
          <p:cNvSpPr/>
          <p:nvPr/>
        </p:nvSpPr>
        <p:spPr>
          <a:xfrm>
            <a:off x="599599" y="6685121"/>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09</a:t>
            </a:r>
            <a:endParaRPr lang="en-US" sz="1150" dirty="0"/>
          </a:p>
        </p:txBody>
      </p:sp>
      <p:sp>
        <p:nvSpPr>
          <p:cNvPr id="37" name="Shape 35"/>
          <p:cNvSpPr/>
          <p:nvPr/>
        </p:nvSpPr>
        <p:spPr>
          <a:xfrm>
            <a:off x="599599" y="6924437"/>
            <a:ext cx="6640592" cy="15240"/>
          </a:xfrm>
          <a:prstGeom prst="rect">
            <a:avLst/>
          </a:prstGeom>
          <a:solidFill>
            <a:srgbClr val="DA1B2E"/>
          </a:solidFill>
          <a:ln/>
        </p:spPr>
      </p:sp>
      <p:sp>
        <p:nvSpPr>
          <p:cNvPr id="38" name="Text 36"/>
          <p:cNvSpPr/>
          <p:nvPr/>
        </p:nvSpPr>
        <p:spPr>
          <a:xfrm>
            <a:off x="599599" y="7029807"/>
            <a:ext cx="1987868"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Adoption Roadmap</a:t>
            </a:r>
            <a:endParaRPr lang="en-US" sz="1550" dirty="0"/>
          </a:p>
        </p:txBody>
      </p:sp>
      <p:sp>
        <p:nvSpPr>
          <p:cNvPr id="39" name="Text 37"/>
          <p:cNvSpPr/>
          <p:nvPr/>
        </p:nvSpPr>
        <p:spPr>
          <a:xfrm>
            <a:off x="599599" y="7366278"/>
            <a:ext cx="6640592"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0–18 months—phased implementation from inventory to full compliance</a:t>
            </a:r>
            <a:endParaRPr lang="en-US" sz="1150" dirty="0"/>
          </a:p>
        </p:txBody>
      </p:sp>
      <p:sp>
        <p:nvSpPr>
          <p:cNvPr id="40" name="Text 38"/>
          <p:cNvSpPr/>
          <p:nvPr/>
        </p:nvSpPr>
        <p:spPr>
          <a:xfrm>
            <a:off x="7390090" y="6685121"/>
            <a:ext cx="149900" cy="187285"/>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10</a:t>
            </a:r>
            <a:endParaRPr lang="en-US" sz="1150" dirty="0"/>
          </a:p>
        </p:txBody>
      </p:sp>
      <p:sp>
        <p:nvSpPr>
          <p:cNvPr id="41" name="Shape 39"/>
          <p:cNvSpPr/>
          <p:nvPr/>
        </p:nvSpPr>
        <p:spPr>
          <a:xfrm>
            <a:off x="7390090" y="6924437"/>
            <a:ext cx="6640711" cy="15240"/>
          </a:xfrm>
          <a:prstGeom prst="rect">
            <a:avLst/>
          </a:prstGeom>
          <a:solidFill>
            <a:srgbClr val="DA1B2E"/>
          </a:solidFill>
          <a:ln/>
        </p:spPr>
      </p:sp>
      <p:sp>
        <p:nvSpPr>
          <p:cNvPr id="42" name="Text 40"/>
          <p:cNvSpPr/>
          <p:nvPr/>
        </p:nvSpPr>
        <p:spPr>
          <a:xfrm>
            <a:off x="7390090" y="7029807"/>
            <a:ext cx="1972508" cy="246578"/>
          </a:xfrm>
          <a:prstGeom prst="rect">
            <a:avLst/>
          </a:prstGeom>
          <a:noFill/>
          <a:ln/>
        </p:spPr>
        <p:txBody>
          <a:bodyPr wrap="none" lIns="0" tIns="0" rIns="0" bIns="0" rtlCol="0" anchor="t"/>
          <a:lstStyle/>
          <a:p>
            <a:pPr algn="l" indent="0" marL="0">
              <a:lnSpc>
                <a:spcPts val="1900"/>
              </a:lnSpc>
              <a:buNone/>
            </a:pPr>
            <a:r>
              <a:rPr lang="en-US" sz="1550" dirty="0">
                <a:solidFill>
                  <a:srgbClr val="3B3535"/>
                </a:solidFill>
                <a:latin typeface="Sora Semi Bold" pitchFamily="34" charset="0"/>
                <a:ea typeface="Sora Semi Bold" pitchFamily="34" charset="-122"/>
                <a:cs typeface="Sora Semi Bold" pitchFamily="34" charset="-120"/>
              </a:rPr>
              <a:t>KPI Dashboard</a:t>
            </a:r>
            <a:endParaRPr lang="en-US" sz="1550" dirty="0"/>
          </a:p>
        </p:txBody>
      </p:sp>
      <p:sp>
        <p:nvSpPr>
          <p:cNvPr id="43" name="Text 41"/>
          <p:cNvSpPr/>
          <p:nvPr/>
        </p:nvSpPr>
        <p:spPr>
          <a:xfrm>
            <a:off x="7390090" y="7366278"/>
            <a:ext cx="6640711" cy="239792"/>
          </a:xfrm>
          <a:prstGeom prst="rect">
            <a:avLst/>
          </a:prstGeom>
          <a:noFill/>
          <a:ln/>
        </p:spPr>
        <p:txBody>
          <a:bodyPr wrap="non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What to track—executive-level metrics for ongoing program health</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3404" y="609481"/>
            <a:ext cx="3707249" cy="463391"/>
          </a:xfrm>
          <a:prstGeom prst="rect">
            <a:avLst/>
          </a:prstGeom>
          <a:noFill/>
          <a:ln/>
        </p:spPr>
        <p:txBody>
          <a:bodyPr wrap="none" lIns="0" tIns="0" rIns="0" bIns="0" rtlCol="0" anchor="t"/>
          <a:lstStyle/>
          <a:p>
            <a:pPr algn="l" indent="0" marL="0">
              <a:lnSpc>
                <a:spcPts val="3600"/>
              </a:lnSpc>
              <a:buNone/>
            </a:pPr>
            <a:r>
              <a:rPr lang="en-US" sz="2900" dirty="0">
                <a:solidFill>
                  <a:srgbClr val="1F1E1E"/>
                </a:solidFill>
                <a:latin typeface="Sora Semi Bold" pitchFamily="34" charset="0"/>
                <a:ea typeface="Sora Semi Bold" pitchFamily="34" charset="-122"/>
                <a:cs typeface="Sora Semi Bold" pitchFamily="34" charset="-120"/>
              </a:rPr>
              <a:t>Rapid Glossary</a:t>
            </a:r>
            <a:endParaRPr lang="en-US" sz="2900" dirty="0"/>
          </a:p>
        </p:txBody>
      </p:sp>
      <p:sp>
        <p:nvSpPr>
          <p:cNvPr id="3" name="Text 1"/>
          <p:cNvSpPr/>
          <p:nvPr/>
        </p:nvSpPr>
        <p:spPr>
          <a:xfrm>
            <a:off x="563404" y="1354574"/>
            <a:ext cx="13503593" cy="450533"/>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Regulatory frameworks use overlapping but not identical terminology. Understanding these core concepts ensures your team speaks a common language when navigating multi-jurisdictional requirements.</a:t>
            </a:r>
            <a:endParaRPr lang="en-US" sz="1100" dirty="0"/>
          </a:p>
        </p:txBody>
      </p:sp>
      <p:sp>
        <p:nvSpPr>
          <p:cNvPr id="4" name="Shape 2"/>
          <p:cNvSpPr/>
          <p:nvPr/>
        </p:nvSpPr>
        <p:spPr>
          <a:xfrm>
            <a:off x="563404" y="1963579"/>
            <a:ext cx="6681311" cy="1304092"/>
          </a:xfrm>
          <a:prstGeom prst="roundRect">
            <a:avLst>
              <a:gd name="adj" fmla="val 4537"/>
            </a:avLst>
          </a:prstGeom>
          <a:solidFill>
            <a:srgbClr val="FFFFFF"/>
          </a:solidFill>
          <a:ln w="15240">
            <a:solidFill>
              <a:srgbClr val="DFB8BC"/>
            </a:solidFill>
            <a:prstDash val="solid"/>
          </a:ln>
        </p:spPr>
      </p:sp>
      <p:sp>
        <p:nvSpPr>
          <p:cNvPr id="5" name="Text 3"/>
          <p:cNvSpPr/>
          <p:nvPr/>
        </p:nvSpPr>
        <p:spPr>
          <a:xfrm>
            <a:off x="719495" y="2119670"/>
            <a:ext cx="1853565" cy="231696"/>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AI System</a:t>
            </a:r>
            <a:endParaRPr lang="en-US" sz="1450" dirty="0"/>
          </a:p>
        </p:txBody>
      </p:sp>
      <p:sp>
        <p:nvSpPr>
          <p:cNvPr id="6" name="Text 4"/>
          <p:cNvSpPr/>
          <p:nvPr/>
        </p:nvSpPr>
        <p:spPr>
          <a:xfrm>
            <a:off x="719495" y="2435781"/>
            <a:ext cx="6369129" cy="675799"/>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A machine-based system that infers or outputs predictions, content, or decisions influencing environments (EU/US-aligned summary). This broad definition captures everything from simple recommendation engines to sophisticated generative models.</a:t>
            </a:r>
            <a:endParaRPr lang="en-US" sz="1100" dirty="0"/>
          </a:p>
        </p:txBody>
      </p:sp>
      <p:sp>
        <p:nvSpPr>
          <p:cNvPr id="7" name="Shape 5"/>
          <p:cNvSpPr/>
          <p:nvPr/>
        </p:nvSpPr>
        <p:spPr>
          <a:xfrm>
            <a:off x="7385566" y="1963579"/>
            <a:ext cx="6681430" cy="1304092"/>
          </a:xfrm>
          <a:prstGeom prst="roundRect">
            <a:avLst>
              <a:gd name="adj" fmla="val 4537"/>
            </a:avLst>
          </a:prstGeom>
          <a:solidFill>
            <a:srgbClr val="FFFFFF"/>
          </a:solidFill>
          <a:ln w="15240">
            <a:solidFill>
              <a:srgbClr val="DFB8BC"/>
            </a:solidFill>
            <a:prstDash val="solid"/>
          </a:ln>
        </p:spPr>
      </p:sp>
      <p:sp>
        <p:nvSpPr>
          <p:cNvPr id="8" name="Text 6"/>
          <p:cNvSpPr/>
          <p:nvPr/>
        </p:nvSpPr>
        <p:spPr>
          <a:xfrm>
            <a:off x="7541657" y="2119670"/>
            <a:ext cx="1853565" cy="231696"/>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High-Risk System</a:t>
            </a:r>
            <a:endParaRPr lang="en-US" sz="1450" dirty="0"/>
          </a:p>
        </p:txBody>
      </p:sp>
      <p:sp>
        <p:nvSpPr>
          <p:cNvPr id="9" name="Text 7"/>
          <p:cNvSpPr/>
          <p:nvPr/>
        </p:nvSpPr>
        <p:spPr>
          <a:xfrm>
            <a:off x="7541657" y="2435781"/>
            <a:ext cx="6369248" cy="675799"/>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EU AI Act category for systems with significant impact on health, safety, or fundamental rights; triggers strict obligations including conformity assessment, quality management systems, and ongoing monitoring requirements.</a:t>
            </a:r>
            <a:endParaRPr lang="en-US" sz="1100" dirty="0"/>
          </a:p>
        </p:txBody>
      </p:sp>
      <p:sp>
        <p:nvSpPr>
          <p:cNvPr id="10" name="Shape 8"/>
          <p:cNvSpPr/>
          <p:nvPr/>
        </p:nvSpPr>
        <p:spPr>
          <a:xfrm>
            <a:off x="563404" y="3408521"/>
            <a:ext cx="6681311" cy="1304092"/>
          </a:xfrm>
          <a:prstGeom prst="roundRect">
            <a:avLst>
              <a:gd name="adj" fmla="val 4537"/>
            </a:avLst>
          </a:prstGeom>
          <a:solidFill>
            <a:srgbClr val="FFFFFF"/>
          </a:solidFill>
          <a:ln w="15240">
            <a:solidFill>
              <a:srgbClr val="DFB8BC"/>
            </a:solidFill>
            <a:prstDash val="solid"/>
          </a:ln>
        </p:spPr>
      </p:sp>
      <p:sp>
        <p:nvSpPr>
          <p:cNvPr id="11" name="Text 9"/>
          <p:cNvSpPr/>
          <p:nvPr/>
        </p:nvSpPr>
        <p:spPr>
          <a:xfrm>
            <a:off x="719495" y="3564612"/>
            <a:ext cx="1948458" cy="231696"/>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Provider / Developer</a:t>
            </a:r>
            <a:endParaRPr lang="en-US" sz="1450" dirty="0"/>
          </a:p>
        </p:txBody>
      </p:sp>
      <p:sp>
        <p:nvSpPr>
          <p:cNvPr id="12" name="Text 10"/>
          <p:cNvSpPr/>
          <p:nvPr/>
        </p:nvSpPr>
        <p:spPr>
          <a:xfrm>
            <a:off x="719495" y="3880723"/>
            <a:ext cx="6369129" cy="675799"/>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Entity that develops or places an AI system on the market (EU 'provider'); roughly 'developer' in US/UK usage. Bears primary responsibility for pre-market safety, testing, and documentation.</a:t>
            </a:r>
            <a:endParaRPr lang="en-US" sz="1100" dirty="0"/>
          </a:p>
        </p:txBody>
      </p:sp>
      <p:sp>
        <p:nvSpPr>
          <p:cNvPr id="13" name="Shape 11"/>
          <p:cNvSpPr/>
          <p:nvPr/>
        </p:nvSpPr>
        <p:spPr>
          <a:xfrm>
            <a:off x="7385566" y="3408521"/>
            <a:ext cx="6681430" cy="1304092"/>
          </a:xfrm>
          <a:prstGeom prst="roundRect">
            <a:avLst>
              <a:gd name="adj" fmla="val 4537"/>
            </a:avLst>
          </a:prstGeom>
          <a:solidFill>
            <a:srgbClr val="FFFFFF"/>
          </a:solidFill>
          <a:ln w="15240">
            <a:solidFill>
              <a:srgbClr val="DFB8BC"/>
            </a:solidFill>
            <a:prstDash val="solid"/>
          </a:ln>
        </p:spPr>
      </p:sp>
      <p:sp>
        <p:nvSpPr>
          <p:cNvPr id="14" name="Text 12"/>
          <p:cNvSpPr/>
          <p:nvPr/>
        </p:nvSpPr>
        <p:spPr>
          <a:xfrm>
            <a:off x="7541657" y="3564612"/>
            <a:ext cx="1853565" cy="231696"/>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Deployer / User</a:t>
            </a:r>
            <a:endParaRPr lang="en-US" sz="1450" dirty="0"/>
          </a:p>
        </p:txBody>
      </p:sp>
      <p:sp>
        <p:nvSpPr>
          <p:cNvPr id="15" name="Text 13"/>
          <p:cNvSpPr/>
          <p:nvPr/>
        </p:nvSpPr>
        <p:spPr>
          <a:xfrm>
            <a:off x="7541657" y="3880723"/>
            <a:ext cx="6369248" cy="675799"/>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Entity that uses an AI system under its authority (EU 'deployer'); 'operator'/'user' elsewhere. Responsible for use-case-specific risk assessment, human oversight, and operational controls.</a:t>
            </a:r>
            <a:endParaRPr lang="en-US" sz="1100" dirty="0"/>
          </a:p>
        </p:txBody>
      </p:sp>
      <p:sp>
        <p:nvSpPr>
          <p:cNvPr id="16" name="Shape 14"/>
          <p:cNvSpPr/>
          <p:nvPr/>
        </p:nvSpPr>
        <p:spPr>
          <a:xfrm>
            <a:off x="563404" y="4871085"/>
            <a:ext cx="6681311" cy="1304092"/>
          </a:xfrm>
          <a:prstGeom prst="roundRect">
            <a:avLst>
              <a:gd name="adj" fmla="val 4537"/>
            </a:avLst>
          </a:prstGeom>
          <a:solidFill>
            <a:srgbClr val="FFFFFF"/>
          </a:solidFill>
          <a:ln w="15240">
            <a:solidFill>
              <a:srgbClr val="DFB8BC"/>
            </a:solidFill>
            <a:prstDash val="solid"/>
          </a:ln>
        </p:spPr>
      </p:sp>
      <p:sp>
        <p:nvSpPr>
          <p:cNvPr id="17" name="Text 15"/>
          <p:cNvSpPr/>
          <p:nvPr/>
        </p:nvSpPr>
        <p:spPr>
          <a:xfrm>
            <a:off x="719495" y="5027176"/>
            <a:ext cx="2354937" cy="231696"/>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GPAI / Foundation Model</a:t>
            </a:r>
            <a:endParaRPr lang="en-US" sz="1450" dirty="0"/>
          </a:p>
        </p:txBody>
      </p:sp>
      <p:sp>
        <p:nvSpPr>
          <p:cNvPr id="18" name="Text 16"/>
          <p:cNvSpPr/>
          <p:nvPr/>
        </p:nvSpPr>
        <p:spPr>
          <a:xfrm>
            <a:off x="719495" y="5343287"/>
            <a:ext cx="6369129" cy="675799"/>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General-purpose model capable of a wide range of tasks (e.g., large language models), sometimes with extra obligations. EU distinguishes GPAI models with systemic risk, triggering enhanced transparency and adversarial testing requirements.</a:t>
            </a:r>
            <a:endParaRPr lang="en-US" sz="1100" dirty="0"/>
          </a:p>
        </p:txBody>
      </p:sp>
      <p:sp>
        <p:nvSpPr>
          <p:cNvPr id="19" name="Shape 17"/>
          <p:cNvSpPr/>
          <p:nvPr/>
        </p:nvSpPr>
        <p:spPr>
          <a:xfrm>
            <a:off x="7385566" y="4871085"/>
            <a:ext cx="6681430" cy="1304092"/>
          </a:xfrm>
          <a:prstGeom prst="roundRect">
            <a:avLst>
              <a:gd name="adj" fmla="val 4537"/>
            </a:avLst>
          </a:prstGeom>
          <a:solidFill>
            <a:srgbClr val="FFFFFF"/>
          </a:solidFill>
          <a:ln w="15240">
            <a:solidFill>
              <a:srgbClr val="DFB8BC"/>
            </a:solidFill>
            <a:prstDash val="solid"/>
          </a:ln>
        </p:spPr>
      </p:sp>
      <p:sp>
        <p:nvSpPr>
          <p:cNvPr id="20" name="Text 18"/>
          <p:cNvSpPr/>
          <p:nvPr/>
        </p:nvSpPr>
        <p:spPr>
          <a:xfrm>
            <a:off x="7541657" y="5027176"/>
            <a:ext cx="2292906" cy="231696"/>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Conformity Assessment</a:t>
            </a:r>
            <a:endParaRPr lang="en-US" sz="1450" dirty="0"/>
          </a:p>
        </p:txBody>
      </p:sp>
      <p:sp>
        <p:nvSpPr>
          <p:cNvPr id="21" name="Text 19"/>
          <p:cNvSpPr/>
          <p:nvPr/>
        </p:nvSpPr>
        <p:spPr>
          <a:xfrm>
            <a:off x="7541657" y="5343287"/>
            <a:ext cx="6369248" cy="675799"/>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EU pre-market checks for high-risk systems including quality management systems, technical documentation, testing protocols, and CE marking. May involve third-party notified bodies for certain categories.</a:t>
            </a:r>
            <a:endParaRPr lang="en-US" sz="1100" dirty="0"/>
          </a:p>
        </p:txBody>
      </p:sp>
      <p:sp>
        <p:nvSpPr>
          <p:cNvPr id="22" name="Shape 20"/>
          <p:cNvSpPr/>
          <p:nvPr/>
        </p:nvSpPr>
        <p:spPr>
          <a:xfrm>
            <a:off x="563404" y="6316028"/>
            <a:ext cx="6681311" cy="1304092"/>
          </a:xfrm>
          <a:prstGeom prst="roundRect">
            <a:avLst>
              <a:gd name="adj" fmla="val 4537"/>
            </a:avLst>
          </a:prstGeom>
          <a:solidFill>
            <a:srgbClr val="FFFFFF"/>
          </a:solidFill>
          <a:ln w="15240">
            <a:solidFill>
              <a:srgbClr val="DFB8BC"/>
            </a:solidFill>
            <a:prstDash val="solid"/>
          </a:ln>
        </p:spPr>
      </p:sp>
      <p:sp>
        <p:nvSpPr>
          <p:cNvPr id="23" name="Text 21"/>
          <p:cNvSpPr/>
          <p:nvPr/>
        </p:nvSpPr>
        <p:spPr>
          <a:xfrm>
            <a:off x="719495" y="6472118"/>
            <a:ext cx="2022515" cy="231696"/>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Algorithm Filing (CN)</a:t>
            </a:r>
            <a:endParaRPr lang="en-US" sz="1450" dirty="0"/>
          </a:p>
        </p:txBody>
      </p:sp>
      <p:sp>
        <p:nvSpPr>
          <p:cNvPr id="24" name="Text 22"/>
          <p:cNvSpPr/>
          <p:nvPr/>
        </p:nvSpPr>
        <p:spPr>
          <a:xfrm>
            <a:off x="719495" y="6788229"/>
            <a:ext cx="6369129" cy="675799"/>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China CAC record-filing and security assessment for recommendation, generative, and deep synthesis algorithms. Required before public deployment; includes content moderation and training data documentation.</a:t>
            </a:r>
            <a:endParaRPr lang="en-US" sz="1100" dirty="0"/>
          </a:p>
        </p:txBody>
      </p:sp>
      <p:sp>
        <p:nvSpPr>
          <p:cNvPr id="25" name="Shape 23"/>
          <p:cNvSpPr/>
          <p:nvPr/>
        </p:nvSpPr>
        <p:spPr>
          <a:xfrm>
            <a:off x="7385566" y="6316028"/>
            <a:ext cx="6681430" cy="1304092"/>
          </a:xfrm>
          <a:prstGeom prst="roundRect">
            <a:avLst>
              <a:gd name="adj" fmla="val 4537"/>
            </a:avLst>
          </a:prstGeom>
          <a:solidFill>
            <a:srgbClr val="FFFFFF"/>
          </a:solidFill>
          <a:ln w="15240">
            <a:solidFill>
              <a:srgbClr val="DFB8BC"/>
            </a:solidFill>
            <a:prstDash val="solid"/>
          </a:ln>
        </p:spPr>
      </p:sp>
      <p:sp>
        <p:nvSpPr>
          <p:cNvPr id="26" name="Text 24"/>
          <p:cNvSpPr/>
          <p:nvPr/>
        </p:nvSpPr>
        <p:spPr>
          <a:xfrm>
            <a:off x="7541657" y="6472118"/>
            <a:ext cx="1873448" cy="231696"/>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Impact Assessment</a:t>
            </a:r>
            <a:endParaRPr lang="en-US" sz="1450" dirty="0"/>
          </a:p>
        </p:txBody>
      </p:sp>
      <p:sp>
        <p:nvSpPr>
          <p:cNvPr id="27" name="Text 25"/>
          <p:cNvSpPr/>
          <p:nvPr/>
        </p:nvSpPr>
        <p:spPr>
          <a:xfrm>
            <a:off x="7541657" y="6788229"/>
            <a:ext cx="6369248" cy="675799"/>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Risk assessment focusing on safety, bias, privacy, and rights (AIA/'AIIA', DPIA, US agency assessments). Required for high-risk use cases; documents safeguards and mitigation strategies.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05527" y="278844"/>
            <a:ext cx="4511159" cy="333494"/>
          </a:xfrm>
          <a:prstGeom prst="rect">
            <a:avLst/>
          </a:prstGeom>
          <a:noFill/>
          <a:ln/>
        </p:spPr>
        <p:txBody>
          <a:bodyPr wrap="none" lIns="0" tIns="0" rIns="0" bIns="0" rtlCol="0" anchor="t"/>
          <a:lstStyle/>
          <a:p>
            <a:pPr algn="l" indent="0" marL="0">
              <a:lnSpc>
                <a:spcPts val="2600"/>
              </a:lnSpc>
              <a:buNone/>
            </a:pPr>
            <a:r>
              <a:rPr lang="en-US" sz="2100" dirty="0">
                <a:solidFill>
                  <a:srgbClr val="1F1E1E"/>
                </a:solidFill>
                <a:latin typeface="Sora Semi Bold" pitchFamily="34" charset="0"/>
                <a:ea typeface="Sora Semi Bold" pitchFamily="34" charset="-122"/>
                <a:cs typeface="Sora Semi Bold" pitchFamily="34" charset="-120"/>
              </a:rPr>
              <a:t>Regulatory Timeline (2016–2025)</a:t>
            </a:r>
            <a:endParaRPr lang="en-US" sz="2100" dirty="0"/>
          </a:p>
        </p:txBody>
      </p:sp>
      <p:sp>
        <p:nvSpPr>
          <p:cNvPr id="3" name="Text 1"/>
          <p:cNvSpPr/>
          <p:nvPr/>
        </p:nvSpPr>
        <p:spPr>
          <a:xfrm>
            <a:off x="405527" y="815102"/>
            <a:ext cx="13819346" cy="324564"/>
          </a:xfrm>
          <a:prstGeom prst="rect">
            <a:avLst/>
          </a:prstGeom>
          <a:noFill/>
          <a:ln/>
        </p:spPr>
        <p:txBody>
          <a:bodyPr wrap="square" lIns="0" tIns="0" rIns="0" bIns="0" rtlCol="0" anchor="t"/>
          <a:lstStyle/>
          <a:p>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The current AI regulatory landscape emerged from a decade of policy development, privacy foundation-setting, and rapid responses to generative AI capabilities. Understanding this evolution helps organizations anticipate future directions and contextualize current requirements.</a:t>
            </a:r>
            <a:endParaRPr lang="en-US" sz="750" dirty="0"/>
          </a:p>
        </p:txBody>
      </p:sp>
      <p:sp>
        <p:nvSpPr>
          <p:cNvPr id="4" name="Shape 2"/>
          <p:cNvSpPr/>
          <p:nvPr/>
        </p:nvSpPr>
        <p:spPr>
          <a:xfrm>
            <a:off x="7307580" y="1253728"/>
            <a:ext cx="15240" cy="6697742"/>
          </a:xfrm>
          <a:prstGeom prst="roundRect">
            <a:avLst>
              <a:gd name="adj" fmla="val 279475"/>
            </a:avLst>
          </a:prstGeom>
          <a:solidFill>
            <a:srgbClr val="DFB8BC"/>
          </a:solidFill>
          <a:ln/>
        </p:spPr>
      </p:sp>
      <p:sp>
        <p:nvSpPr>
          <p:cNvPr id="5" name="Shape 3"/>
          <p:cNvSpPr/>
          <p:nvPr/>
        </p:nvSpPr>
        <p:spPr>
          <a:xfrm>
            <a:off x="6912173" y="1360170"/>
            <a:ext cx="304205" cy="15240"/>
          </a:xfrm>
          <a:prstGeom prst="roundRect">
            <a:avLst>
              <a:gd name="adj" fmla="val 279475"/>
            </a:avLst>
          </a:prstGeom>
          <a:solidFill>
            <a:srgbClr val="DFB8BC"/>
          </a:solidFill>
          <a:ln/>
        </p:spPr>
      </p:sp>
      <p:sp>
        <p:nvSpPr>
          <p:cNvPr id="6" name="Shape 4"/>
          <p:cNvSpPr/>
          <p:nvPr/>
        </p:nvSpPr>
        <p:spPr>
          <a:xfrm>
            <a:off x="7201138" y="1253728"/>
            <a:ext cx="228124" cy="228124"/>
          </a:xfrm>
          <a:prstGeom prst="roundRect">
            <a:avLst>
              <a:gd name="adj" fmla="val 18671"/>
            </a:avLst>
          </a:prstGeom>
          <a:solidFill>
            <a:srgbClr val="F9D2D6"/>
          </a:solidFill>
          <a:ln w="7620">
            <a:solidFill>
              <a:srgbClr val="DFB8BC"/>
            </a:solidFill>
            <a:prstDash val="solid"/>
          </a:ln>
        </p:spPr>
      </p:sp>
      <p:sp>
        <p:nvSpPr>
          <p:cNvPr id="7" name="Text 5"/>
          <p:cNvSpPr/>
          <p:nvPr/>
        </p:nvSpPr>
        <p:spPr>
          <a:xfrm>
            <a:off x="7235190" y="1267718"/>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1</a:t>
            </a:r>
            <a:endParaRPr lang="en-US" sz="1250" dirty="0"/>
          </a:p>
        </p:txBody>
      </p:sp>
      <p:sp>
        <p:nvSpPr>
          <p:cNvPr id="8" name="Text 6"/>
          <p:cNvSpPr/>
          <p:nvPr/>
        </p:nvSpPr>
        <p:spPr>
          <a:xfrm>
            <a:off x="5061466" y="1288494"/>
            <a:ext cx="1746766" cy="166807"/>
          </a:xfrm>
          <a:prstGeom prst="rect">
            <a:avLst/>
          </a:prstGeom>
          <a:noFill/>
          <a:ln/>
        </p:spPr>
        <p:txBody>
          <a:bodyPr wrap="none" lIns="0" tIns="0" rIns="0" bIns="0" rtlCol="0" anchor="t"/>
          <a:lstStyle/>
          <a:p>
            <a:pPr algn="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2016 | EU | GDPR adopted</a:t>
            </a:r>
            <a:endParaRPr lang="en-US" sz="1050" dirty="0"/>
          </a:p>
        </p:txBody>
      </p:sp>
      <p:sp>
        <p:nvSpPr>
          <p:cNvPr id="9" name="Text 7"/>
          <p:cNvSpPr/>
          <p:nvPr/>
        </p:nvSpPr>
        <p:spPr>
          <a:xfrm>
            <a:off x="405527" y="1516142"/>
            <a:ext cx="6402705" cy="324564"/>
          </a:xfrm>
          <a:prstGeom prst="rect">
            <a:avLst/>
          </a:prstGeom>
          <a:noFill/>
          <a:ln/>
        </p:spPr>
        <p:txBody>
          <a:bodyPr wrap="square" lIns="0" tIns="0" rIns="0" bIns="0" rtlCol="0" anchor="t"/>
          <a:lstStyle/>
          <a:p>
            <a:pPr algn="r"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Privacy and data governance bedrock for AI training and deployment. Established data subject rights, consent frameworks, and automated decision-making provisions that continue to constrain AI systems.</a:t>
            </a:r>
            <a:endParaRPr lang="en-US" sz="750" dirty="0"/>
          </a:p>
        </p:txBody>
      </p:sp>
      <p:sp>
        <p:nvSpPr>
          <p:cNvPr id="10" name="Shape 8"/>
          <p:cNvSpPr/>
          <p:nvPr/>
        </p:nvSpPr>
        <p:spPr>
          <a:xfrm>
            <a:off x="7414022" y="1968460"/>
            <a:ext cx="304205" cy="15240"/>
          </a:xfrm>
          <a:prstGeom prst="roundRect">
            <a:avLst>
              <a:gd name="adj" fmla="val 279475"/>
            </a:avLst>
          </a:prstGeom>
          <a:solidFill>
            <a:srgbClr val="DFB8BC"/>
          </a:solidFill>
          <a:ln/>
        </p:spPr>
      </p:sp>
      <p:sp>
        <p:nvSpPr>
          <p:cNvPr id="11" name="Shape 9"/>
          <p:cNvSpPr/>
          <p:nvPr/>
        </p:nvSpPr>
        <p:spPr>
          <a:xfrm>
            <a:off x="7201138" y="1862018"/>
            <a:ext cx="228124" cy="228124"/>
          </a:xfrm>
          <a:prstGeom prst="roundRect">
            <a:avLst>
              <a:gd name="adj" fmla="val 18671"/>
            </a:avLst>
          </a:prstGeom>
          <a:solidFill>
            <a:srgbClr val="F9D2D6"/>
          </a:solidFill>
          <a:ln w="7620">
            <a:solidFill>
              <a:srgbClr val="DFB8BC"/>
            </a:solidFill>
            <a:prstDash val="solid"/>
          </a:ln>
        </p:spPr>
      </p:sp>
      <p:sp>
        <p:nvSpPr>
          <p:cNvPr id="12" name="Text 10"/>
          <p:cNvSpPr/>
          <p:nvPr/>
        </p:nvSpPr>
        <p:spPr>
          <a:xfrm>
            <a:off x="7235190" y="1876008"/>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2</a:t>
            </a:r>
            <a:endParaRPr lang="en-US" sz="1250" dirty="0"/>
          </a:p>
        </p:txBody>
      </p:sp>
      <p:sp>
        <p:nvSpPr>
          <p:cNvPr id="13" name="Text 11"/>
          <p:cNvSpPr/>
          <p:nvPr/>
        </p:nvSpPr>
        <p:spPr>
          <a:xfrm>
            <a:off x="7822168" y="1896785"/>
            <a:ext cx="2658070" cy="166807"/>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2017 | CN | Cybersecurity Law effective</a:t>
            </a:r>
            <a:endParaRPr lang="en-US" sz="1050" dirty="0"/>
          </a:p>
        </p:txBody>
      </p:sp>
      <p:sp>
        <p:nvSpPr>
          <p:cNvPr id="14" name="Text 12"/>
          <p:cNvSpPr/>
          <p:nvPr/>
        </p:nvSpPr>
        <p:spPr>
          <a:xfrm>
            <a:off x="7822168" y="2124432"/>
            <a:ext cx="6402705" cy="324564"/>
          </a:xfrm>
          <a:prstGeom prst="rect">
            <a:avLst/>
          </a:prstGeom>
          <a:noFill/>
          <a:ln/>
        </p:spPr>
        <p:txBody>
          <a:bodyPr wrap="square" lIns="0" tIns="0" rIns="0" bIns="0" rtlCol="0" anchor="t"/>
          <a:lstStyle/>
          <a:p>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Security, data localization foundations. Created framework for critical information infrastructure protection and cross-border data transfer restrictions affecting AI operations.</a:t>
            </a:r>
            <a:endParaRPr lang="en-US" sz="750" dirty="0"/>
          </a:p>
        </p:txBody>
      </p:sp>
      <p:sp>
        <p:nvSpPr>
          <p:cNvPr id="15" name="Shape 13"/>
          <p:cNvSpPr/>
          <p:nvPr/>
        </p:nvSpPr>
        <p:spPr>
          <a:xfrm>
            <a:off x="6912173" y="2492812"/>
            <a:ext cx="304205" cy="15240"/>
          </a:xfrm>
          <a:prstGeom prst="roundRect">
            <a:avLst>
              <a:gd name="adj" fmla="val 279475"/>
            </a:avLst>
          </a:prstGeom>
          <a:solidFill>
            <a:srgbClr val="DFB8BC"/>
          </a:solidFill>
          <a:ln/>
        </p:spPr>
      </p:sp>
      <p:sp>
        <p:nvSpPr>
          <p:cNvPr id="16" name="Shape 14"/>
          <p:cNvSpPr/>
          <p:nvPr/>
        </p:nvSpPr>
        <p:spPr>
          <a:xfrm>
            <a:off x="7201138" y="2386370"/>
            <a:ext cx="228124" cy="228124"/>
          </a:xfrm>
          <a:prstGeom prst="roundRect">
            <a:avLst>
              <a:gd name="adj" fmla="val 18671"/>
            </a:avLst>
          </a:prstGeom>
          <a:solidFill>
            <a:srgbClr val="F9D2D6"/>
          </a:solidFill>
          <a:ln w="7620">
            <a:solidFill>
              <a:srgbClr val="DFB8BC"/>
            </a:solidFill>
            <a:prstDash val="solid"/>
          </a:ln>
        </p:spPr>
      </p:sp>
      <p:sp>
        <p:nvSpPr>
          <p:cNvPr id="17" name="Text 15"/>
          <p:cNvSpPr/>
          <p:nvPr/>
        </p:nvSpPr>
        <p:spPr>
          <a:xfrm>
            <a:off x="7235190" y="2400360"/>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3</a:t>
            </a:r>
            <a:endParaRPr lang="en-US" sz="1250" dirty="0"/>
          </a:p>
        </p:txBody>
      </p:sp>
      <p:sp>
        <p:nvSpPr>
          <p:cNvPr id="18" name="Text 16"/>
          <p:cNvSpPr/>
          <p:nvPr/>
        </p:nvSpPr>
        <p:spPr>
          <a:xfrm>
            <a:off x="4710827" y="2421136"/>
            <a:ext cx="2097405" cy="166807"/>
          </a:xfrm>
          <a:prstGeom prst="rect">
            <a:avLst/>
          </a:prstGeom>
          <a:noFill/>
          <a:ln/>
        </p:spPr>
        <p:txBody>
          <a:bodyPr wrap="none" lIns="0" tIns="0" rIns="0" bIns="0" rtlCol="0" anchor="t"/>
          <a:lstStyle/>
          <a:p>
            <a:pPr algn="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2019 | EU | AI Ethics Guidelines</a:t>
            </a:r>
            <a:endParaRPr lang="en-US" sz="1050" dirty="0"/>
          </a:p>
        </p:txBody>
      </p:sp>
      <p:sp>
        <p:nvSpPr>
          <p:cNvPr id="19" name="Text 17"/>
          <p:cNvSpPr/>
          <p:nvPr/>
        </p:nvSpPr>
        <p:spPr>
          <a:xfrm>
            <a:off x="405527" y="2648783"/>
            <a:ext cx="6402705" cy="324564"/>
          </a:xfrm>
          <a:prstGeom prst="rect">
            <a:avLst/>
          </a:prstGeom>
          <a:noFill/>
          <a:ln/>
        </p:spPr>
        <p:txBody>
          <a:bodyPr wrap="square" lIns="0" tIns="0" rIns="0" bIns="0" rtlCol="0" anchor="t"/>
          <a:lstStyle/>
          <a:p>
            <a:pPr algn="r"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High-Level Expert Group publishes trustworthy AI principles. Seven key requirements—including human agency, robustness, and transparency—shaped subsequent regulatory thinking.</a:t>
            </a:r>
            <a:endParaRPr lang="en-US" sz="750" dirty="0"/>
          </a:p>
        </p:txBody>
      </p:sp>
      <p:sp>
        <p:nvSpPr>
          <p:cNvPr id="20" name="Shape 18"/>
          <p:cNvSpPr/>
          <p:nvPr/>
        </p:nvSpPr>
        <p:spPr>
          <a:xfrm>
            <a:off x="7414022" y="3017163"/>
            <a:ext cx="304205" cy="15240"/>
          </a:xfrm>
          <a:prstGeom prst="roundRect">
            <a:avLst>
              <a:gd name="adj" fmla="val 279475"/>
            </a:avLst>
          </a:prstGeom>
          <a:solidFill>
            <a:srgbClr val="DFB8BC"/>
          </a:solidFill>
          <a:ln/>
        </p:spPr>
      </p:sp>
      <p:sp>
        <p:nvSpPr>
          <p:cNvPr id="21" name="Shape 19"/>
          <p:cNvSpPr/>
          <p:nvPr/>
        </p:nvSpPr>
        <p:spPr>
          <a:xfrm>
            <a:off x="7201138" y="2910721"/>
            <a:ext cx="228124" cy="228124"/>
          </a:xfrm>
          <a:prstGeom prst="roundRect">
            <a:avLst>
              <a:gd name="adj" fmla="val 18671"/>
            </a:avLst>
          </a:prstGeom>
          <a:solidFill>
            <a:srgbClr val="F9D2D6"/>
          </a:solidFill>
          <a:ln w="7620">
            <a:solidFill>
              <a:srgbClr val="DFB8BC"/>
            </a:solidFill>
            <a:prstDash val="solid"/>
          </a:ln>
        </p:spPr>
      </p:sp>
      <p:sp>
        <p:nvSpPr>
          <p:cNvPr id="22" name="Text 20"/>
          <p:cNvSpPr/>
          <p:nvPr/>
        </p:nvSpPr>
        <p:spPr>
          <a:xfrm>
            <a:off x="7235190" y="2924711"/>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4</a:t>
            </a:r>
            <a:endParaRPr lang="en-US" sz="1250" dirty="0"/>
          </a:p>
        </p:txBody>
      </p:sp>
      <p:sp>
        <p:nvSpPr>
          <p:cNvPr id="23" name="Text 21"/>
          <p:cNvSpPr/>
          <p:nvPr/>
        </p:nvSpPr>
        <p:spPr>
          <a:xfrm>
            <a:off x="7822168" y="2945487"/>
            <a:ext cx="2052399" cy="166807"/>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2021 | EU | EU AI Act proposed</a:t>
            </a:r>
            <a:endParaRPr lang="en-US" sz="1050" dirty="0"/>
          </a:p>
        </p:txBody>
      </p:sp>
      <p:sp>
        <p:nvSpPr>
          <p:cNvPr id="24" name="Text 22"/>
          <p:cNvSpPr/>
          <p:nvPr/>
        </p:nvSpPr>
        <p:spPr>
          <a:xfrm>
            <a:off x="7822168" y="3173135"/>
            <a:ext cx="6402705" cy="324564"/>
          </a:xfrm>
          <a:prstGeom prst="rect">
            <a:avLst/>
          </a:prstGeom>
          <a:noFill/>
          <a:ln/>
        </p:spPr>
        <p:txBody>
          <a:bodyPr wrap="square" lIns="0" tIns="0" rIns="0" bIns="0" rtlCol="0" anchor="t"/>
          <a:lstStyle/>
          <a:p>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Risk-based framework draft unveiled (April). Introduced prohibited practices, high-risk categories, and conformity assessment—establishing the template other jurisdictions reference.</a:t>
            </a:r>
            <a:endParaRPr lang="en-US" sz="750" dirty="0"/>
          </a:p>
        </p:txBody>
      </p:sp>
      <p:sp>
        <p:nvSpPr>
          <p:cNvPr id="25" name="Shape 23"/>
          <p:cNvSpPr/>
          <p:nvPr/>
        </p:nvSpPr>
        <p:spPr>
          <a:xfrm>
            <a:off x="6912173" y="3541514"/>
            <a:ext cx="304205" cy="15240"/>
          </a:xfrm>
          <a:prstGeom prst="roundRect">
            <a:avLst>
              <a:gd name="adj" fmla="val 279475"/>
            </a:avLst>
          </a:prstGeom>
          <a:solidFill>
            <a:srgbClr val="DFB8BC"/>
          </a:solidFill>
          <a:ln/>
        </p:spPr>
      </p:sp>
      <p:sp>
        <p:nvSpPr>
          <p:cNvPr id="26" name="Shape 24"/>
          <p:cNvSpPr/>
          <p:nvPr/>
        </p:nvSpPr>
        <p:spPr>
          <a:xfrm>
            <a:off x="7201138" y="3435072"/>
            <a:ext cx="228124" cy="228124"/>
          </a:xfrm>
          <a:prstGeom prst="roundRect">
            <a:avLst>
              <a:gd name="adj" fmla="val 18671"/>
            </a:avLst>
          </a:prstGeom>
          <a:solidFill>
            <a:srgbClr val="F9D2D6"/>
          </a:solidFill>
          <a:ln w="7620">
            <a:solidFill>
              <a:srgbClr val="DFB8BC"/>
            </a:solidFill>
            <a:prstDash val="solid"/>
          </a:ln>
        </p:spPr>
      </p:sp>
      <p:sp>
        <p:nvSpPr>
          <p:cNvPr id="27" name="Text 25"/>
          <p:cNvSpPr/>
          <p:nvPr/>
        </p:nvSpPr>
        <p:spPr>
          <a:xfrm>
            <a:off x="7235190" y="3449062"/>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5</a:t>
            </a:r>
            <a:endParaRPr lang="en-US" sz="1250" dirty="0"/>
          </a:p>
        </p:txBody>
      </p:sp>
      <p:sp>
        <p:nvSpPr>
          <p:cNvPr id="28" name="Text 26"/>
          <p:cNvSpPr/>
          <p:nvPr/>
        </p:nvSpPr>
        <p:spPr>
          <a:xfrm>
            <a:off x="3315057" y="3469838"/>
            <a:ext cx="3493175" cy="166807"/>
          </a:xfrm>
          <a:prstGeom prst="rect">
            <a:avLst/>
          </a:prstGeom>
          <a:noFill/>
          <a:ln/>
        </p:spPr>
        <p:txBody>
          <a:bodyPr wrap="none" lIns="0" tIns="0" rIns="0" bIns="0" rtlCol="0" anchor="t"/>
          <a:lstStyle/>
          <a:p>
            <a:pPr algn="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2022 | CN | Algorithm Recommendation Provisions</a:t>
            </a:r>
            <a:endParaRPr lang="en-US" sz="1050" dirty="0"/>
          </a:p>
        </p:txBody>
      </p:sp>
      <p:sp>
        <p:nvSpPr>
          <p:cNvPr id="29" name="Text 27"/>
          <p:cNvSpPr/>
          <p:nvPr/>
        </p:nvSpPr>
        <p:spPr>
          <a:xfrm>
            <a:off x="405527" y="3697486"/>
            <a:ext cx="6402705" cy="324564"/>
          </a:xfrm>
          <a:prstGeom prst="rect">
            <a:avLst/>
          </a:prstGeom>
          <a:noFill/>
          <a:ln/>
        </p:spPr>
        <p:txBody>
          <a:bodyPr wrap="square" lIns="0" tIns="0" rIns="0" bIns="0" rtlCol="0" anchor="t"/>
          <a:lstStyle/>
          <a:p>
            <a:pPr algn="r"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Filing, transparency, fairness requirements (March). Mandated algorithmic disclosure, user controls, and content moderation for recommendation systems.</a:t>
            </a:r>
            <a:endParaRPr lang="en-US" sz="750" dirty="0"/>
          </a:p>
        </p:txBody>
      </p:sp>
      <p:sp>
        <p:nvSpPr>
          <p:cNvPr id="30" name="Shape 28"/>
          <p:cNvSpPr/>
          <p:nvPr/>
        </p:nvSpPr>
        <p:spPr>
          <a:xfrm>
            <a:off x="7414022" y="4065865"/>
            <a:ext cx="304205" cy="15240"/>
          </a:xfrm>
          <a:prstGeom prst="roundRect">
            <a:avLst>
              <a:gd name="adj" fmla="val 279475"/>
            </a:avLst>
          </a:prstGeom>
          <a:solidFill>
            <a:srgbClr val="DFB8BC"/>
          </a:solidFill>
          <a:ln/>
        </p:spPr>
      </p:sp>
      <p:sp>
        <p:nvSpPr>
          <p:cNvPr id="31" name="Shape 29"/>
          <p:cNvSpPr/>
          <p:nvPr/>
        </p:nvSpPr>
        <p:spPr>
          <a:xfrm>
            <a:off x="7201138" y="3959423"/>
            <a:ext cx="228124" cy="228124"/>
          </a:xfrm>
          <a:prstGeom prst="roundRect">
            <a:avLst>
              <a:gd name="adj" fmla="val 18671"/>
            </a:avLst>
          </a:prstGeom>
          <a:solidFill>
            <a:srgbClr val="F9D2D6"/>
          </a:solidFill>
          <a:ln w="7620">
            <a:solidFill>
              <a:srgbClr val="DFB8BC"/>
            </a:solidFill>
            <a:prstDash val="solid"/>
          </a:ln>
        </p:spPr>
      </p:sp>
      <p:sp>
        <p:nvSpPr>
          <p:cNvPr id="32" name="Text 30"/>
          <p:cNvSpPr/>
          <p:nvPr/>
        </p:nvSpPr>
        <p:spPr>
          <a:xfrm>
            <a:off x="7235190" y="3973413"/>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6</a:t>
            </a:r>
            <a:endParaRPr lang="en-US" sz="1250" dirty="0"/>
          </a:p>
        </p:txBody>
      </p:sp>
      <p:sp>
        <p:nvSpPr>
          <p:cNvPr id="33" name="Text 31"/>
          <p:cNvSpPr/>
          <p:nvPr/>
        </p:nvSpPr>
        <p:spPr>
          <a:xfrm>
            <a:off x="7822168" y="3994190"/>
            <a:ext cx="1812488" cy="166807"/>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2023 | US | NIST AI RMF 1.0</a:t>
            </a:r>
            <a:endParaRPr lang="en-US" sz="1050" dirty="0"/>
          </a:p>
        </p:txBody>
      </p:sp>
      <p:sp>
        <p:nvSpPr>
          <p:cNvPr id="34" name="Text 32"/>
          <p:cNvSpPr/>
          <p:nvPr/>
        </p:nvSpPr>
        <p:spPr>
          <a:xfrm>
            <a:off x="7822168" y="4221837"/>
            <a:ext cx="6402705" cy="324564"/>
          </a:xfrm>
          <a:prstGeom prst="rect">
            <a:avLst/>
          </a:prstGeom>
          <a:noFill/>
          <a:ln/>
        </p:spPr>
        <p:txBody>
          <a:bodyPr wrap="square" lIns="0" tIns="0" rIns="0" bIns="0" rtlCol="0" anchor="t"/>
          <a:lstStyle/>
          <a:p>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Voluntary risk management framework (January). Provided flexible, outcome-focused guidance organized around govern, map, measure, and manage functions.</a:t>
            </a:r>
            <a:endParaRPr lang="en-US" sz="750" dirty="0"/>
          </a:p>
        </p:txBody>
      </p:sp>
      <p:sp>
        <p:nvSpPr>
          <p:cNvPr id="35" name="Shape 33"/>
          <p:cNvSpPr/>
          <p:nvPr/>
        </p:nvSpPr>
        <p:spPr>
          <a:xfrm>
            <a:off x="6912173" y="4590217"/>
            <a:ext cx="304205" cy="15240"/>
          </a:xfrm>
          <a:prstGeom prst="roundRect">
            <a:avLst>
              <a:gd name="adj" fmla="val 279475"/>
            </a:avLst>
          </a:prstGeom>
          <a:solidFill>
            <a:srgbClr val="DFB8BC"/>
          </a:solidFill>
          <a:ln/>
        </p:spPr>
      </p:sp>
      <p:sp>
        <p:nvSpPr>
          <p:cNvPr id="36" name="Shape 34"/>
          <p:cNvSpPr/>
          <p:nvPr/>
        </p:nvSpPr>
        <p:spPr>
          <a:xfrm>
            <a:off x="7201138" y="4483775"/>
            <a:ext cx="228124" cy="228124"/>
          </a:xfrm>
          <a:prstGeom prst="roundRect">
            <a:avLst>
              <a:gd name="adj" fmla="val 18671"/>
            </a:avLst>
          </a:prstGeom>
          <a:solidFill>
            <a:srgbClr val="F9D2D6"/>
          </a:solidFill>
          <a:ln w="7620">
            <a:solidFill>
              <a:srgbClr val="DFB8BC"/>
            </a:solidFill>
            <a:prstDash val="solid"/>
          </a:ln>
        </p:spPr>
      </p:sp>
      <p:sp>
        <p:nvSpPr>
          <p:cNvPr id="37" name="Text 35"/>
          <p:cNvSpPr/>
          <p:nvPr/>
        </p:nvSpPr>
        <p:spPr>
          <a:xfrm>
            <a:off x="7235190" y="4497765"/>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7</a:t>
            </a:r>
            <a:endParaRPr lang="en-US" sz="1250" dirty="0"/>
          </a:p>
        </p:txBody>
      </p:sp>
      <p:sp>
        <p:nvSpPr>
          <p:cNvPr id="38" name="Text 36"/>
          <p:cNvSpPr/>
          <p:nvPr/>
        </p:nvSpPr>
        <p:spPr>
          <a:xfrm>
            <a:off x="4563904" y="4518541"/>
            <a:ext cx="2244328" cy="166807"/>
          </a:xfrm>
          <a:prstGeom prst="rect">
            <a:avLst/>
          </a:prstGeom>
          <a:noFill/>
          <a:ln/>
        </p:spPr>
        <p:txBody>
          <a:bodyPr wrap="none" lIns="0" tIns="0" rIns="0" bIns="0" rtlCol="0" anchor="t"/>
          <a:lstStyle/>
          <a:p>
            <a:pPr algn="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2023 | US | Executive Order 14110</a:t>
            </a:r>
            <a:endParaRPr lang="en-US" sz="1050" dirty="0"/>
          </a:p>
        </p:txBody>
      </p:sp>
      <p:sp>
        <p:nvSpPr>
          <p:cNvPr id="39" name="Text 37"/>
          <p:cNvSpPr/>
          <p:nvPr/>
        </p:nvSpPr>
        <p:spPr>
          <a:xfrm>
            <a:off x="405527" y="4746188"/>
            <a:ext cx="6402705" cy="324564"/>
          </a:xfrm>
          <a:prstGeom prst="rect">
            <a:avLst/>
          </a:prstGeom>
          <a:noFill/>
          <a:ln/>
        </p:spPr>
        <p:txBody>
          <a:bodyPr wrap="square" lIns="0" tIns="0" rIns="0" bIns="0" rtlCol="0" anchor="t"/>
          <a:lstStyle/>
          <a:p>
            <a:pPr algn="r"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Safety, testing, reporting for powerful models; agency actions (October). Imposed reporting requirements for large training runs and directed federal agencies to develop AI governance policies.</a:t>
            </a:r>
            <a:endParaRPr lang="en-US" sz="750" dirty="0"/>
          </a:p>
        </p:txBody>
      </p:sp>
      <p:sp>
        <p:nvSpPr>
          <p:cNvPr id="40" name="Shape 38"/>
          <p:cNvSpPr/>
          <p:nvPr/>
        </p:nvSpPr>
        <p:spPr>
          <a:xfrm>
            <a:off x="7414022" y="5114568"/>
            <a:ext cx="304205" cy="15240"/>
          </a:xfrm>
          <a:prstGeom prst="roundRect">
            <a:avLst>
              <a:gd name="adj" fmla="val 279475"/>
            </a:avLst>
          </a:prstGeom>
          <a:solidFill>
            <a:srgbClr val="DFB8BC"/>
          </a:solidFill>
          <a:ln/>
        </p:spPr>
      </p:sp>
      <p:sp>
        <p:nvSpPr>
          <p:cNvPr id="41" name="Shape 39"/>
          <p:cNvSpPr/>
          <p:nvPr/>
        </p:nvSpPr>
        <p:spPr>
          <a:xfrm>
            <a:off x="7201138" y="5008126"/>
            <a:ext cx="228124" cy="228124"/>
          </a:xfrm>
          <a:prstGeom prst="roundRect">
            <a:avLst>
              <a:gd name="adj" fmla="val 18671"/>
            </a:avLst>
          </a:prstGeom>
          <a:solidFill>
            <a:srgbClr val="F9D2D6"/>
          </a:solidFill>
          <a:ln w="7620">
            <a:solidFill>
              <a:srgbClr val="DFB8BC"/>
            </a:solidFill>
            <a:prstDash val="solid"/>
          </a:ln>
        </p:spPr>
      </p:sp>
      <p:sp>
        <p:nvSpPr>
          <p:cNvPr id="42" name="Text 40"/>
          <p:cNvSpPr/>
          <p:nvPr/>
        </p:nvSpPr>
        <p:spPr>
          <a:xfrm>
            <a:off x="7235190" y="5022116"/>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8</a:t>
            </a:r>
            <a:endParaRPr lang="en-US" sz="1250" dirty="0"/>
          </a:p>
        </p:txBody>
      </p:sp>
      <p:sp>
        <p:nvSpPr>
          <p:cNvPr id="43" name="Text 41"/>
          <p:cNvSpPr/>
          <p:nvPr/>
        </p:nvSpPr>
        <p:spPr>
          <a:xfrm>
            <a:off x="7822168" y="5042892"/>
            <a:ext cx="2517815" cy="166807"/>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2023 | UK | Pro-Innovation Approach</a:t>
            </a:r>
            <a:endParaRPr lang="en-US" sz="1050" dirty="0"/>
          </a:p>
        </p:txBody>
      </p:sp>
      <p:sp>
        <p:nvSpPr>
          <p:cNvPr id="44" name="Text 42"/>
          <p:cNvSpPr/>
          <p:nvPr/>
        </p:nvSpPr>
        <p:spPr>
          <a:xfrm>
            <a:off x="7822168" y="5270540"/>
            <a:ext cx="6402705" cy="324564"/>
          </a:xfrm>
          <a:prstGeom prst="rect">
            <a:avLst/>
          </a:prstGeom>
          <a:noFill/>
          <a:ln/>
        </p:spPr>
        <p:txBody>
          <a:bodyPr wrap="square" lIns="0" tIns="0" rIns="0" bIns="0" rtlCol="0" anchor="t"/>
          <a:lstStyle/>
          <a:p>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Principles-led strategy; UK AI Safety Institute launch. Emphasized existing regulators applying five cross-cutting principles rather than new horizontal legislation.</a:t>
            </a:r>
            <a:endParaRPr lang="en-US" sz="750" dirty="0"/>
          </a:p>
        </p:txBody>
      </p:sp>
      <p:sp>
        <p:nvSpPr>
          <p:cNvPr id="45" name="Shape 43"/>
          <p:cNvSpPr/>
          <p:nvPr/>
        </p:nvSpPr>
        <p:spPr>
          <a:xfrm>
            <a:off x="6912173" y="5638919"/>
            <a:ext cx="304205" cy="15240"/>
          </a:xfrm>
          <a:prstGeom prst="roundRect">
            <a:avLst>
              <a:gd name="adj" fmla="val 279475"/>
            </a:avLst>
          </a:prstGeom>
          <a:solidFill>
            <a:srgbClr val="DFB8BC"/>
          </a:solidFill>
          <a:ln/>
        </p:spPr>
      </p:sp>
      <p:sp>
        <p:nvSpPr>
          <p:cNvPr id="46" name="Shape 44"/>
          <p:cNvSpPr/>
          <p:nvPr/>
        </p:nvSpPr>
        <p:spPr>
          <a:xfrm>
            <a:off x="7201138" y="5532477"/>
            <a:ext cx="228124" cy="228124"/>
          </a:xfrm>
          <a:prstGeom prst="roundRect">
            <a:avLst>
              <a:gd name="adj" fmla="val 18671"/>
            </a:avLst>
          </a:prstGeom>
          <a:solidFill>
            <a:srgbClr val="F9D2D6"/>
          </a:solidFill>
          <a:ln w="7620">
            <a:solidFill>
              <a:srgbClr val="DFB8BC"/>
            </a:solidFill>
            <a:prstDash val="solid"/>
          </a:ln>
        </p:spPr>
      </p:sp>
      <p:sp>
        <p:nvSpPr>
          <p:cNvPr id="47" name="Text 45"/>
          <p:cNvSpPr/>
          <p:nvPr/>
        </p:nvSpPr>
        <p:spPr>
          <a:xfrm>
            <a:off x="7235190" y="5546467"/>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9</a:t>
            </a:r>
            <a:endParaRPr lang="en-US" sz="1250" dirty="0"/>
          </a:p>
        </p:txBody>
      </p:sp>
      <p:sp>
        <p:nvSpPr>
          <p:cNvPr id="48" name="Text 46"/>
          <p:cNvSpPr/>
          <p:nvPr/>
        </p:nvSpPr>
        <p:spPr>
          <a:xfrm>
            <a:off x="4069080" y="5567243"/>
            <a:ext cx="2739152" cy="166807"/>
          </a:xfrm>
          <a:prstGeom prst="rect">
            <a:avLst/>
          </a:prstGeom>
          <a:noFill/>
          <a:ln/>
        </p:spPr>
        <p:txBody>
          <a:bodyPr wrap="none" lIns="0" tIns="0" rIns="0" bIns="0" rtlCol="0" anchor="t"/>
          <a:lstStyle/>
          <a:p>
            <a:pPr algn="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2023 | EU | Political agreement on AI Act</a:t>
            </a:r>
            <a:endParaRPr lang="en-US" sz="1050" dirty="0"/>
          </a:p>
        </p:txBody>
      </p:sp>
      <p:sp>
        <p:nvSpPr>
          <p:cNvPr id="49" name="Text 47"/>
          <p:cNvSpPr/>
          <p:nvPr/>
        </p:nvSpPr>
        <p:spPr>
          <a:xfrm>
            <a:off x="405527" y="5794891"/>
            <a:ext cx="6402705" cy="324564"/>
          </a:xfrm>
          <a:prstGeom prst="rect">
            <a:avLst/>
          </a:prstGeom>
          <a:noFill/>
          <a:ln/>
        </p:spPr>
        <p:txBody>
          <a:bodyPr wrap="square" lIns="0" tIns="0" rIns="0" bIns="0" rtlCol="0" anchor="t"/>
          <a:lstStyle/>
          <a:p>
            <a:pPr algn="r"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Final trilogue deal (December). Resolved contentious issues around general-purpose AI, biometrics, and enforcement—clearing path to adoption.</a:t>
            </a:r>
            <a:endParaRPr lang="en-US" sz="750" dirty="0"/>
          </a:p>
        </p:txBody>
      </p:sp>
      <p:sp>
        <p:nvSpPr>
          <p:cNvPr id="50" name="Shape 48"/>
          <p:cNvSpPr/>
          <p:nvPr/>
        </p:nvSpPr>
        <p:spPr>
          <a:xfrm>
            <a:off x="7414022" y="6163270"/>
            <a:ext cx="304205" cy="15240"/>
          </a:xfrm>
          <a:prstGeom prst="roundRect">
            <a:avLst>
              <a:gd name="adj" fmla="val 279475"/>
            </a:avLst>
          </a:prstGeom>
          <a:solidFill>
            <a:srgbClr val="DFB8BC"/>
          </a:solidFill>
          <a:ln/>
        </p:spPr>
      </p:sp>
      <p:sp>
        <p:nvSpPr>
          <p:cNvPr id="51" name="Shape 49"/>
          <p:cNvSpPr/>
          <p:nvPr/>
        </p:nvSpPr>
        <p:spPr>
          <a:xfrm>
            <a:off x="7201138" y="6056828"/>
            <a:ext cx="228124" cy="228124"/>
          </a:xfrm>
          <a:prstGeom prst="roundRect">
            <a:avLst>
              <a:gd name="adj" fmla="val 18671"/>
            </a:avLst>
          </a:prstGeom>
          <a:solidFill>
            <a:srgbClr val="F9D2D6"/>
          </a:solidFill>
          <a:ln w="7620">
            <a:solidFill>
              <a:srgbClr val="DFB8BC"/>
            </a:solidFill>
            <a:prstDash val="solid"/>
          </a:ln>
        </p:spPr>
      </p:sp>
      <p:sp>
        <p:nvSpPr>
          <p:cNvPr id="52" name="Text 50"/>
          <p:cNvSpPr/>
          <p:nvPr/>
        </p:nvSpPr>
        <p:spPr>
          <a:xfrm>
            <a:off x="7235190" y="6070818"/>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10</a:t>
            </a:r>
            <a:endParaRPr lang="en-US" sz="1250" dirty="0"/>
          </a:p>
        </p:txBody>
      </p:sp>
      <p:sp>
        <p:nvSpPr>
          <p:cNvPr id="53" name="Text 51"/>
          <p:cNvSpPr/>
          <p:nvPr/>
        </p:nvSpPr>
        <p:spPr>
          <a:xfrm>
            <a:off x="7822168" y="6091595"/>
            <a:ext cx="1720453" cy="166807"/>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2024 | US | OMB M-24-10</a:t>
            </a:r>
            <a:endParaRPr lang="en-US" sz="1050" dirty="0"/>
          </a:p>
        </p:txBody>
      </p:sp>
      <p:sp>
        <p:nvSpPr>
          <p:cNvPr id="54" name="Text 52"/>
          <p:cNvSpPr/>
          <p:nvPr/>
        </p:nvSpPr>
        <p:spPr>
          <a:xfrm>
            <a:off x="7822168" y="6319242"/>
            <a:ext cx="6402705" cy="324564"/>
          </a:xfrm>
          <a:prstGeom prst="rect">
            <a:avLst/>
          </a:prstGeom>
          <a:noFill/>
          <a:ln/>
        </p:spPr>
        <p:txBody>
          <a:bodyPr wrap="square" lIns="0" tIns="0" rIns="0" bIns="0" rtlCol="0" anchor="t"/>
          <a:lstStyle/>
          <a:p>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US federal agencies: inventories, impact assessments, governance (March). Established minimum practices for rights-impacting and safety-impacting AI in federal context.</a:t>
            </a:r>
            <a:endParaRPr lang="en-US" sz="750" dirty="0"/>
          </a:p>
        </p:txBody>
      </p:sp>
      <p:sp>
        <p:nvSpPr>
          <p:cNvPr id="55" name="Shape 53"/>
          <p:cNvSpPr/>
          <p:nvPr/>
        </p:nvSpPr>
        <p:spPr>
          <a:xfrm>
            <a:off x="6912173" y="6687622"/>
            <a:ext cx="304205" cy="15240"/>
          </a:xfrm>
          <a:prstGeom prst="roundRect">
            <a:avLst>
              <a:gd name="adj" fmla="val 279475"/>
            </a:avLst>
          </a:prstGeom>
          <a:solidFill>
            <a:srgbClr val="DFB8BC"/>
          </a:solidFill>
          <a:ln/>
        </p:spPr>
      </p:sp>
      <p:sp>
        <p:nvSpPr>
          <p:cNvPr id="56" name="Shape 54"/>
          <p:cNvSpPr/>
          <p:nvPr/>
        </p:nvSpPr>
        <p:spPr>
          <a:xfrm>
            <a:off x="7201138" y="6581180"/>
            <a:ext cx="228124" cy="228124"/>
          </a:xfrm>
          <a:prstGeom prst="roundRect">
            <a:avLst>
              <a:gd name="adj" fmla="val 18671"/>
            </a:avLst>
          </a:prstGeom>
          <a:solidFill>
            <a:srgbClr val="F9D2D6"/>
          </a:solidFill>
          <a:ln w="7620">
            <a:solidFill>
              <a:srgbClr val="DFB8BC"/>
            </a:solidFill>
            <a:prstDash val="solid"/>
          </a:ln>
        </p:spPr>
      </p:sp>
      <p:sp>
        <p:nvSpPr>
          <p:cNvPr id="57" name="Text 55"/>
          <p:cNvSpPr/>
          <p:nvPr/>
        </p:nvSpPr>
        <p:spPr>
          <a:xfrm>
            <a:off x="7235190" y="6595170"/>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11</a:t>
            </a:r>
            <a:endParaRPr lang="en-US" sz="1250" dirty="0"/>
          </a:p>
        </p:txBody>
      </p:sp>
      <p:sp>
        <p:nvSpPr>
          <p:cNvPr id="58" name="Text 56"/>
          <p:cNvSpPr/>
          <p:nvPr/>
        </p:nvSpPr>
        <p:spPr>
          <a:xfrm>
            <a:off x="5019794" y="6615946"/>
            <a:ext cx="1788438" cy="166807"/>
          </a:xfrm>
          <a:prstGeom prst="rect">
            <a:avLst/>
          </a:prstGeom>
          <a:noFill/>
          <a:ln/>
        </p:spPr>
        <p:txBody>
          <a:bodyPr wrap="none" lIns="0" tIns="0" rIns="0" bIns="0" rtlCol="0" anchor="t"/>
          <a:lstStyle/>
          <a:p>
            <a:pPr algn="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2024 | EU | AI Act adopted</a:t>
            </a:r>
            <a:endParaRPr lang="en-US" sz="1050" dirty="0"/>
          </a:p>
        </p:txBody>
      </p:sp>
      <p:sp>
        <p:nvSpPr>
          <p:cNvPr id="59" name="Text 57"/>
          <p:cNvSpPr/>
          <p:nvPr/>
        </p:nvSpPr>
        <p:spPr>
          <a:xfrm>
            <a:off x="405527" y="6843593"/>
            <a:ext cx="6402705" cy="324564"/>
          </a:xfrm>
          <a:prstGeom prst="rect">
            <a:avLst/>
          </a:prstGeom>
          <a:noFill/>
          <a:ln/>
        </p:spPr>
        <p:txBody>
          <a:bodyPr wrap="square" lIns="0" tIns="0" rIns="0" bIns="0" rtlCol="0" anchor="t"/>
          <a:lstStyle/>
          <a:p>
            <a:pPr algn="r"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Phased application—bans and GPAI duties begin first; high-risk obligations phase in through 2025–2026. Organizations must now operationalize compliance programs.</a:t>
            </a:r>
            <a:endParaRPr lang="en-US" sz="750" dirty="0"/>
          </a:p>
        </p:txBody>
      </p:sp>
      <p:sp>
        <p:nvSpPr>
          <p:cNvPr id="60" name="Shape 58"/>
          <p:cNvSpPr/>
          <p:nvPr/>
        </p:nvSpPr>
        <p:spPr>
          <a:xfrm>
            <a:off x="7414022" y="7211973"/>
            <a:ext cx="304205" cy="15240"/>
          </a:xfrm>
          <a:prstGeom prst="roundRect">
            <a:avLst>
              <a:gd name="adj" fmla="val 279475"/>
            </a:avLst>
          </a:prstGeom>
          <a:solidFill>
            <a:srgbClr val="DFB8BC"/>
          </a:solidFill>
          <a:ln/>
        </p:spPr>
      </p:sp>
      <p:sp>
        <p:nvSpPr>
          <p:cNvPr id="61" name="Shape 59"/>
          <p:cNvSpPr/>
          <p:nvPr/>
        </p:nvSpPr>
        <p:spPr>
          <a:xfrm>
            <a:off x="7201138" y="7105531"/>
            <a:ext cx="228124" cy="228124"/>
          </a:xfrm>
          <a:prstGeom prst="roundRect">
            <a:avLst>
              <a:gd name="adj" fmla="val 18671"/>
            </a:avLst>
          </a:prstGeom>
          <a:solidFill>
            <a:srgbClr val="F9D2D6"/>
          </a:solidFill>
          <a:ln w="7620">
            <a:solidFill>
              <a:srgbClr val="DFB8BC"/>
            </a:solidFill>
            <a:prstDash val="solid"/>
          </a:ln>
        </p:spPr>
      </p:sp>
      <p:sp>
        <p:nvSpPr>
          <p:cNvPr id="62" name="Text 60"/>
          <p:cNvSpPr/>
          <p:nvPr/>
        </p:nvSpPr>
        <p:spPr>
          <a:xfrm>
            <a:off x="7235190" y="7119521"/>
            <a:ext cx="160020" cy="200144"/>
          </a:xfrm>
          <a:prstGeom prst="rect">
            <a:avLst/>
          </a:prstGeom>
          <a:noFill/>
          <a:ln/>
        </p:spPr>
        <p:txBody>
          <a:bodyPr wrap="none" lIns="0" tIns="0" rIns="0" bIns="0" rtlCol="0" anchor="t"/>
          <a:lstStyle/>
          <a:p>
            <a:pPr algn="ctr" indent="0" marL="0">
              <a:lnSpc>
                <a:spcPts val="1250"/>
              </a:lnSpc>
              <a:buNone/>
            </a:pPr>
            <a:r>
              <a:rPr lang="en-US" sz="1250" dirty="0">
                <a:solidFill>
                  <a:srgbClr val="3B3535"/>
                </a:solidFill>
                <a:latin typeface="Sora Semi Bold" pitchFamily="34" charset="0"/>
                <a:ea typeface="Sora Semi Bold" pitchFamily="34" charset="-122"/>
                <a:cs typeface="Sora Semi Bold" pitchFamily="34" charset="-120"/>
              </a:rPr>
              <a:t>12</a:t>
            </a:r>
            <a:endParaRPr lang="en-US" sz="1250" dirty="0"/>
          </a:p>
        </p:txBody>
      </p:sp>
      <p:sp>
        <p:nvSpPr>
          <p:cNvPr id="63" name="Text 61"/>
          <p:cNvSpPr/>
          <p:nvPr/>
        </p:nvSpPr>
        <p:spPr>
          <a:xfrm>
            <a:off x="7822168" y="7140297"/>
            <a:ext cx="3435548" cy="166807"/>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2023–2025 | CN | Deep Synthesis/GenAI Measures</a:t>
            </a:r>
            <a:endParaRPr lang="en-US" sz="1050" dirty="0"/>
          </a:p>
        </p:txBody>
      </p:sp>
      <p:sp>
        <p:nvSpPr>
          <p:cNvPr id="64" name="Text 62"/>
          <p:cNvSpPr/>
          <p:nvPr/>
        </p:nvSpPr>
        <p:spPr>
          <a:xfrm>
            <a:off x="7822168" y="7367945"/>
            <a:ext cx="6402705" cy="324564"/>
          </a:xfrm>
          <a:prstGeom prst="rect">
            <a:avLst/>
          </a:prstGeom>
          <a:noFill/>
          <a:ln/>
        </p:spPr>
        <p:txBody>
          <a:bodyPr wrap="square" lIns="0" tIns="0" rIns="0" bIns="0" rtlCol="0" anchor="t"/>
          <a:lstStyle/>
          <a:p>
            <a:pPr algn="l" indent="0" marL="0">
              <a:lnSpc>
                <a:spcPts val="1250"/>
              </a:lnSpc>
              <a:buNone/>
            </a:pPr>
            <a:r>
              <a:rPr lang="en-US" sz="750" dirty="0">
                <a:solidFill>
                  <a:srgbClr val="3B3535"/>
                </a:solidFill>
                <a:latin typeface="Sora Light" pitchFamily="34" charset="0"/>
                <a:ea typeface="Sora Light" pitchFamily="34" charset="-122"/>
                <a:cs typeface="Sora Light" pitchFamily="34" charset="-120"/>
              </a:rPr>
              <a:t>Labeling, security review, and filing for generative services. Extended algorithm governance to synthetic content generation with watermarking and provenance requirements.</a:t>
            </a:r>
            <a:endParaRPr lang="en-US" sz="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71488" y="324088"/>
            <a:ext cx="5933599" cy="387668"/>
          </a:xfrm>
          <a:prstGeom prst="rect">
            <a:avLst/>
          </a:prstGeom>
          <a:noFill/>
          <a:ln/>
        </p:spPr>
        <p:txBody>
          <a:bodyPr wrap="none" lIns="0" tIns="0" rIns="0" bIns="0" rtlCol="0" anchor="t"/>
          <a:lstStyle/>
          <a:p>
            <a:pPr algn="l" indent="0" marL="0">
              <a:lnSpc>
                <a:spcPts val="3050"/>
              </a:lnSpc>
              <a:buNone/>
            </a:pPr>
            <a:r>
              <a:rPr lang="en-US" sz="2400" dirty="0">
                <a:solidFill>
                  <a:srgbClr val="1F1E1E"/>
                </a:solidFill>
                <a:latin typeface="Sora Semi Bold" pitchFamily="34" charset="0"/>
                <a:ea typeface="Sora Semi Bold" pitchFamily="34" charset="-122"/>
                <a:cs typeface="Sora Semi Bold" pitchFamily="34" charset="-120"/>
              </a:rPr>
              <a:t>Comparison Matrix: US, EU, UK, China</a:t>
            </a:r>
            <a:endParaRPr lang="en-US" sz="2400" dirty="0"/>
          </a:p>
        </p:txBody>
      </p:sp>
      <p:sp>
        <p:nvSpPr>
          <p:cNvPr id="3" name="Text 1"/>
          <p:cNvSpPr/>
          <p:nvPr/>
        </p:nvSpPr>
        <p:spPr>
          <a:xfrm>
            <a:off x="471488" y="947499"/>
            <a:ext cx="13687425"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Four major jurisdictions have adopted fundamentally different regulatory philosophies—from the EU's horizontal risk-based statute to the US's sectoral enforcement mosaic, the UK's principles-led coordination, and China's content-security focus. Leaders must navigate all four simultaneously.</a:t>
            </a:r>
            <a:endParaRPr lang="en-US" sz="900" dirty="0"/>
          </a:p>
        </p:txBody>
      </p:sp>
      <p:sp>
        <p:nvSpPr>
          <p:cNvPr id="4" name="Shape 2"/>
          <p:cNvSpPr/>
          <p:nvPr/>
        </p:nvSpPr>
        <p:spPr>
          <a:xfrm>
            <a:off x="471488" y="1457206"/>
            <a:ext cx="13687425" cy="5951696"/>
          </a:xfrm>
          <a:prstGeom prst="roundRect">
            <a:avLst>
              <a:gd name="adj" fmla="val 832"/>
            </a:avLst>
          </a:prstGeom>
          <a:noFill/>
          <a:ln w="7620">
            <a:solidFill>
              <a:srgbClr val="000000">
                <a:alpha val="8000"/>
              </a:srgbClr>
            </a:solidFill>
            <a:prstDash val="solid"/>
          </a:ln>
        </p:spPr>
      </p:sp>
      <p:sp>
        <p:nvSpPr>
          <p:cNvPr id="5" name="Shape 3"/>
          <p:cNvSpPr/>
          <p:nvPr/>
        </p:nvSpPr>
        <p:spPr>
          <a:xfrm>
            <a:off x="479108" y="1464826"/>
            <a:ext cx="13672185" cy="345281"/>
          </a:xfrm>
          <a:prstGeom prst="rect">
            <a:avLst/>
          </a:prstGeom>
          <a:solidFill>
            <a:srgbClr val="FFFFFF">
              <a:alpha val="4000"/>
            </a:srgbClr>
          </a:solidFill>
          <a:ln/>
        </p:spPr>
      </p:sp>
      <p:sp>
        <p:nvSpPr>
          <p:cNvPr id="6" name="Text 4"/>
          <p:cNvSpPr/>
          <p:nvPr/>
        </p:nvSpPr>
        <p:spPr>
          <a:xfrm>
            <a:off x="597218" y="1543169"/>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Dimension</a:t>
            </a:r>
            <a:endParaRPr lang="en-US" sz="900" dirty="0"/>
          </a:p>
        </p:txBody>
      </p:sp>
      <p:sp>
        <p:nvSpPr>
          <p:cNvPr id="7" name="Text 5"/>
          <p:cNvSpPr/>
          <p:nvPr/>
        </p:nvSpPr>
        <p:spPr>
          <a:xfrm>
            <a:off x="3335417" y="1543169"/>
            <a:ext cx="249102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United States</a:t>
            </a:r>
            <a:endParaRPr lang="en-US" sz="900" dirty="0"/>
          </a:p>
        </p:txBody>
      </p:sp>
      <p:sp>
        <p:nvSpPr>
          <p:cNvPr id="8" name="Text 6"/>
          <p:cNvSpPr/>
          <p:nvPr/>
        </p:nvSpPr>
        <p:spPr>
          <a:xfrm>
            <a:off x="6069806" y="1543169"/>
            <a:ext cx="249102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European Union</a:t>
            </a:r>
            <a:endParaRPr lang="en-US" sz="900" dirty="0"/>
          </a:p>
        </p:txBody>
      </p:sp>
      <p:sp>
        <p:nvSpPr>
          <p:cNvPr id="9" name="Text 7"/>
          <p:cNvSpPr/>
          <p:nvPr/>
        </p:nvSpPr>
        <p:spPr>
          <a:xfrm>
            <a:off x="8804196" y="1543169"/>
            <a:ext cx="249102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United Kingdom</a:t>
            </a:r>
            <a:endParaRPr lang="en-US" sz="900" dirty="0"/>
          </a:p>
        </p:txBody>
      </p:sp>
      <p:sp>
        <p:nvSpPr>
          <p:cNvPr id="10" name="Text 8"/>
          <p:cNvSpPr/>
          <p:nvPr/>
        </p:nvSpPr>
        <p:spPr>
          <a:xfrm>
            <a:off x="11538585" y="1543169"/>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China</a:t>
            </a:r>
            <a:endParaRPr lang="en-US" sz="900" dirty="0"/>
          </a:p>
        </p:txBody>
      </p:sp>
      <p:sp>
        <p:nvSpPr>
          <p:cNvPr id="11" name="Shape 9"/>
          <p:cNvSpPr/>
          <p:nvPr/>
        </p:nvSpPr>
        <p:spPr>
          <a:xfrm>
            <a:off x="479108" y="1810107"/>
            <a:ext cx="13672185" cy="722471"/>
          </a:xfrm>
          <a:prstGeom prst="rect">
            <a:avLst/>
          </a:prstGeom>
          <a:solidFill>
            <a:srgbClr val="000000">
              <a:alpha val="4000"/>
            </a:srgbClr>
          </a:solidFill>
          <a:ln/>
        </p:spPr>
      </p:sp>
      <p:sp>
        <p:nvSpPr>
          <p:cNvPr id="12" name="Text 10"/>
          <p:cNvSpPr/>
          <p:nvPr/>
        </p:nvSpPr>
        <p:spPr>
          <a:xfrm>
            <a:off x="597218" y="1888450"/>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Scope/Approach</a:t>
            </a:r>
            <a:endParaRPr lang="en-US" sz="900" dirty="0"/>
          </a:p>
        </p:txBody>
      </p:sp>
      <p:sp>
        <p:nvSpPr>
          <p:cNvPr id="13" name="Text 11"/>
          <p:cNvSpPr/>
          <p:nvPr/>
        </p:nvSpPr>
        <p:spPr>
          <a:xfrm>
            <a:off x="3335417" y="1888450"/>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Sectoral + executive/agency actions; risk management guidance (NIST AI RMF)</a:t>
            </a:r>
            <a:endParaRPr lang="en-US" sz="900" dirty="0"/>
          </a:p>
        </p:txBody>
      </p:sp>
      <p:sp>
        <p:nvSpPr>
          <p:cNvPr id="14" name="Text 12"/>
          <p:cNvSpPr/>
          <p:nvPr/>
        </p:nvSpPr>
        <p:spPr>
          <a:xfrm>
            <a:off x="6069806" y="1888450"/>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Horizontal risk-based regulation across the single market</a:t>
            </a:r>
            <a:endParaRPr lang="en-US" sz="900" dirty="0"/>
          </a:p>
        </p:txBody>
      </p:sp>
      <p:sp>
        <p:nvSpPr>
          <p:cNvPr id="15" name="Text 13"/>
          <p:cNvSpPr/>
          <p:nvPr/>
        </p:nvSpPr>
        <p:spPr>
          <a:xfrm>
            <a:off x="8804196" y="1888450"/>
            <a:ext cx="249102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Principles-based, regulator-led (safety, security, fairness, accountability, contestability)</a:t>
            </a:r>
            <a:endParaRPr lang="en-US" sz="900" dirty="0"/>
          </a:p>
        </p:txBody>
      </p:sp>
      <p:sp>
        <p:nvSpPr>
          <p:cNvPr id="16" name="Text 14"/>
          <p:cNvSpPr/>
          <p:nvPr/>
        </p:nvSpPr>
        <p:spPr>
          <a:xfrm>
            <a:off x="11538585" y="1888450"/>
            <a:ext cx="249483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Content/security-focused measures for algorithms, deep synthesis, and generative AI</a:t>
            </a:r>
            <a:endParaRPr lang="en-US" sz="900" dirty="0"/>
          </a:p>
        </p:txBody>
      </p:sp>
      <p:sp>
        <p:nvSpPr>
          <p:cNvPr id="17" name="Shape 15"/>
          <p:cNvSpPr/>
          <p:nvPr/>
        </p:nvSpPr>
        <p:spPr>
          <a:xfrm>
            <a:off x="479108" y="2532578"/>
            <a:ext cx="13672185" cy="533876"/>
          </a:xfrm>
          <a:prstGeom prst="rect">
            <a:avLst/>
          </a:prstGeom>
          <a:solidFill>
            <a:srgbClr val="FFFFFF">
              <a:alpha val="4000"/>
            </a:srgbClr>
          </a:solidFill>
          <a:ln/>
        </p:spPr>
      </p:sp>
      <p:sp>
        <p:nvSpPr>
          <p:cNvPr id="18" name="Text 16"/>
          <p:cNvSpPr/>
          <p:nvPr/>
        </p:nvSpPr>
        <p:spPr>
          <a:xfrm>
            <a:off x="597218" y="2610922"/>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Risk Tiers</a:t>
            </a:r>
            <a:endParaRPr lang="en-US" sz="900" dirty="0"/>
          </a:p>
        </p:txBody>
      </p:sp>
      <p:sp>
        <p:nvSpPr>
          <p:cNvPr id="19" name="Text 17"/>
          <p:cNvSpPr/>
          <p:nvPr/>
        </p:nvSpPr>
        <p:spPr>
          <a:xfrm>
            <a:off x="3335417" y="2610922"/>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No singular statutory tiers; agency/context-based risk</a:t>
            </a:r>
            <a:endParaRPr lang="en-US" sz="900" dirty="0"/>
          </a:p>
        </p:txBody>
      </p:sp>
      <p:sp>
        <p:nvSpPr>
          <p:cNvPr id="20" name="Text 18"/>
          <p:cNvSpPr/>
          <p:nvPr/>
        </p:nvSpPr>
        <p:spPr>
          <a:xfrm>
            <a:off x="6069806" y="2610922"/>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Unacceptable (banned), High-risk, Limited-risk, Minimal-risk; GPAI duties</a:t>
            </a:r>
            <a:endParaRPr lang="en-US" sz="900" dirty="0"/>
          </a:p>
        </p:txBody>
      </p:sp>
      <p:sp>
        <p:nvSpPr>
          <p:cNvPr id="21" name="Text 19"/>
          <p:cNvSpPr/>
          <p:nvPr/>
        </p:nvSpPr>
        <p:spPr>
          <a:xfrm>
            <a:off x="8804196" y="2610922"/>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No statutory tiers; risk-proportional guidance via regulators</a:t>
            </a:r>
            <a:endParaRPr lang="en-US" sz="900" dirty="0"/>
          </a:p>
        </p:txBody>
      </p:sp>
      <p:sp>
        <p:nvSpPr>
          <p:cNvPr id="22" name="Text 20"/>
          <p:cNvSpPr/>
          <p:nvPr/>
        </p:nvSpPr>
        <p:spPr>
          <a:xfrm>
            <a:off x="11538585" y="2610922"/>
            <a:ext cx="249483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Risk managed via security assessments, content rules, and filings</a:t>
            </a:r>
            <a:endParaRPr lang="en-US" sz="900" dirty="0"/>
          </a:p>
        </p:txBody>
      </p:sp>
      <p:sp>
        <p:nvSpPr>
          <p:cNvPr id="23" name="Shape 21"/>
          <p:cNvSpPr/>
          <p:nvPr/>
        </p:nvSpPr>
        <p:spPr>
          <a:xfrm>
            <a:off x="479108" y="3066455"/>
            <a:ext cx="13672185" cy="722471"/>
          </a:xfrm>
          <a:prstGeom prst="rect">
            <a:avLst/>
          </a:prstGeom>
          <a:solidFill>
            <a:srgbClr val="000000">
              <a:alpha val="4000"/>
            </a:srgbClr>
          </a:solidFill>
          <a:ln/>
        </p:spPr>
      </p:sp>
      <p:sp>
        <p:nvSpPr>
          <p:cNvPr id="24" name="Text 22"/>
          <p:cNvSpPr/>
          <p:nvPr/>
        </p:nvSpPr>
        <p:spPr>
          <a:xfrm>
            <a:off x="597218" y="3144798"/>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Prohibited Uses</a:t>
            </a:r>
            <a:endParaRPr lang="en-US" sz="900" dirty="0"/>
          </a:p>
        </p:txBody>
      </p:sp>
      <p:sp>
        <p:nvSpPr>
          <p:cNvPr id="25" name="Text 23"/>
          <p:cNvSpPr/>
          <p:nvPr/>
        </p:nvSpPr>
        <p:spPr>
          <a:xfrm>
            <a:off x="3335417" y="3144798"/>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No national AI-specific bans; constraints via existing laws (UDAP, civil rights, safety)</a:t>
            </a:r>
            <a:endParaRPr lang="en-US" sz="900" dirty="0"/>
          </a:p>
        </p:txBody>
      </p:sp>
      <p:sp>
        <p:nvSpPr>
          <p:cNvPr id="26" name="Text 24"/>
          <p:cNvSpPr/>
          <p:nvPr/>
        </p:nvSpPr>
        <p:spPr>
          <a:xfrm>
            <a:off x="6069806" y="3144798"/>
            <a:ext cx="249102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Manipulative, social scoring, certain biometric uses (subject to narrow exceptions)</a:t>
            </a:r>
            <a:endParaRPr lang="en-US" sz="900" dirty="0"/>
          </a:p>
        </p:txBody>
      </p:sp>
      <p:sp>
        <p:nvSpPr>
          <p:cNvPr id="27" name="Text 25"/>
          <p:cNvSpPr/>
          <p:nvPr/>
        </p:nvSpPr>
        <p:spPr>
          <a:xfrm>
            <a:off x="8804196" y="3144798"/>
            <a:ext cx="249102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Case-by-case under existing laws (data protection, consumer, competition, safety)</a:t>
            </a:r>
            <a:endParaRPr lang="en-US" sz="900" dirty="0"/>
          </a:p>
        </p:txBody>
      </p:sp>
      <p:sp>
        <p:nvSpPr>
          <p:cNvPr id="28" name="Text 26"/>
          <p:cNvSpPr/>
          <p:nvPr/>
        </p:nvSpPr>
        <p:spPr>
          <a:xfrm>
            <a:off x="11538585" y="3144798"/>
            <a:ext cx="249483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Content that endangers national security, social order, or violates public policy/law</a:t>
            </a:r>
            <a:endParaRPr lang="en-US" sz="900" dirty="0"/>
          </a:p>
        </p:txBody>
      </p:sp>
      <p:sp>
        <p:nvSpPr>
          <p:cNvPr id="29" name="Shape 27"/>
          <p:cNvSpPr/>
          <p:nvPr/>
        </p:nvSpPr>
        <p:spPr>
          <a:xfrm>
            <a:off x="479108" y="3788926"/>
            <a:ext cx="13672185" cy="911066"/>
          </a:xfrm>
          <a:prstGeom prst="rect">
            <a:avLst/>
          </a:prstGeom>
          <a:solidFill>
            <a:srgbClr val="FFFFFF">
              <a:alpha val="4000"/>
            </a:srgbClr>
          </a:solidFill>
          <a:ln/>
        </p:spPr>
      </p:sp>
      <p:sp>
        <p:nvSpPr>
          <p:cNvPr id="30" name="Text 28"/>
          <p:cNvSpPr/>
          <p:nvPr/>
        </p:nvSpPr>
        <p:spPr>
          <a:xfrm>
            <a:off x="597218" y="3867269"/>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Provider Obligations</a:t>
            </a:r>
            <a:endParaRPr lang="en-US" sz="900" dirty="0"/>
          </a:p>
        </p:txBody>
      </p:sp>
      <p:sp>
        <p:nvSpPr>
          <p:cNvPr id="31" name="Text 29"/>
          <p:cNvSpPr/>
          <p:nvPr/>
        </p:nvSpPr>
        <p:spPr>
          <a:xfrm>
            <a:off x="3335417" y="3867269"/>
            <a:ext cx="249102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Safety testing/red-teaming and reporting for powerful models per EO; transparency claims scrutiny (FTC)</a:t>
            </a:r>
            <a:endParaRPr lang="en-US" sz="900" dirty="0"/>
          </a:p>
        </p:txBody>
      </p:sp>
      <p:sp>
        <p:nvSpPr>
          <p:cNvPr id="32" name="Text 30"/>
          <p:cNvSpPr/>
          <p:nvPr/>
        </p:nvSpPr>
        <p:spPr>
          <a:xfrm>
            <a:off x="6069806" y="3867269"/>
            <a:ext cx="2491026" cy="75438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QMS, data governance, risk mgmt, technical docs, logging, human oversight, CE marking for high-risk; GPAI transparency</a:t>
            </a:r>
            <a:endParaRPr lang="en-US" sz="900" dirty="0"/>
          </a:p>
        </p:txBody>
      </p:sp>
      <p:sp>
        <p:nvSpPr>
          <p:cNvPr id="33" name="Text 31"/>
          <p:cNvSpPr/>
          <p:nvPr/>
        </p:nvSpPr>
        <p:spPr>
          <a:xfrm>
            <a:off x="8804196" y="3867269"/>
            <a:ext cx="249102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Demonstrate adherence to principles; engage with regulators; UK AI Safety Institute evaluations for frontier models</a:t>
            </a:r>
            <a:endParaRPr lang="en-US" sz="900" dirty="0"/>
          </a:p>
        </p:txBody>
      </p:sp>
      <p:sp>
        <p:nvSpPr>
          <p:cNvPr id="34" name="Text 32"/>
          <p:cNvSpPr/>
          <p:nvPr/>
        </p:nvSpPr>
        <p:spPr>
          <a:xfrm>
            <a:off x="11538585" y="3867269"/>
            <a:ext cx="249483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Algorithm filing, security assessments, training data provenance, content moderation, watermarking/labeling</a:t>
            </a:r>
            <a:endParaRPr lang="en-US" sz="900" dirty="0"/>
          </a:p>
        </p:txBody>
      </p:sp>
      <p:sp>
        <p:nvSpPr>
          <p:cNvPr id="35" name="Shape 33"/>
          <p:cNvSpPr/>
          <p:nvPr/>
        </p:nvSpPr>
        <p:spPr>
          <a:xfrm>
            <a:off x="479108" y="4699992"/>
            <a:ext cx="13672185" cy="911066"/>
          </a:xfrm>
          <a:prstGeom prst="rect">
            <a:avLst/>
          </a:prstGeom>
          <a:solidFill>
            <a:srgbClr val="000000">
              <a:alpha val="4000"/>
            </a:srgbClr>
          </a:solidFill>
          <a:ln/>
        </p:spPr>
      </p:sp>
      <p:sp>
        <p:nvSpPr>
          <p:cNvPr id="36" name="Text 34"/>
          <p:cNvSpPr/>
          <p:nvPr/>
        </p:nvSpPr>
        <p:spPr>
          <a:xfrm>
            <a:off x="597218" y="4778335"/>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Deployer Obligations</a:t>
            </a:r>
            <a:endParaRPr lang="en-US" sz="900" dirty="0"/>
          </a:p>
        </p:txBody>
      </p:sp>
      <p:sp>
        <p:nvSpPr>
          <p:cNvPr id="37" name="Text 35"/>
          <p:cNvSpPr/>
          <p:nvPr/>
        </p:nvSpPr>
        <p:spPr>
          <a:xfrm>
            <a:off x="3335417" y="4778335"/>
            <a:ext cx="249102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Agency impact assessments (OMB) for federal uses; sector rules (EEOC, CFPB, FDA, etc.)</a:t>
            </a:r>
            <a:endParaRPr lang="en-US" sz="900" dirty="0"/>
          </a:p>
        </p:txBody>
      </p:sp>
      <p:sp>
        <p:nvSpPr>
          <p:cNvPr id="38" name="Text 36"/>
          <p:cNvSpPr/>
          <p:nvPr/>
        </p:nvSpPr>
        <p:spPr>
          <a:xfrm>
            <a:off x="6069806" y="4778335"/>
            <a:ext cx="2491026" cy="75438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High-risk use-case risk mgmt, competent human oversight, logs, transparency to users; fundamental-rights impact assessments</a:t>
            </a:r>
            <a:endParaRPr lang="en-US" sz="900" dirty="0"/>
          </a:p>
        </p:txBody>
      </p:sp>
      <p:sp>
        <p:nvSpPr>
          <p:cNvPr id="39" name="Text 37"/>
          <p:cNvSpPr/>
          <p:nvPr/>
        </p:nvSpPr>
        <p:spPr>
          <a:xfrm>
            <a:off x="8804196" y="4778335"/>
            <a:ext cx="249102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Risk assessments, transparency, DPIAs where relevant; sector regulator guidance (ICO, FCA, CMA, MHRA)</a:t>
            </a:r>
            <a:endParaRPr lang="en-US" sz="900" dirty="0"/>
          </a:p>
        </p:txBody>
      </p:sp>
      <p:sp>
        <p:nvSpPr>
          <p:cNvPr id="40" name="Text 38"/>
          <p:cNvSpPr/>
          <p:nvPr/>
        </p:nvSpPr>
        <p:spPr>
          <a:xfrm>
            <a:off x="11538585" y="4778335"/>
            <a:ext cx="249483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Real-name verification, user notice, complaint handling, moderation workflows</a:t>
            </a:r>
            <a:endParaRPr lang="en-US" sz="900" dirty="0"/>
          </a:p>
        </p:txBody>
      </p:sp>
      <p:sp>
        <p:nvSpPr>
          <p:cNvPr id="41" name="Shape 39"/>
          <p:cNvSpPr/>
          <p:nvPr/>
        </p:nvSpPr>
        <p:spPr>
          <a:xfrm>
            <a:off x="479108" y="5611058"/>
            <a:ext cx="13672185" cy="533876"/>
          </a:xfrm>
          <a:prstGeom prst="rect">
            <a:avLst/>
          </a:prstGeom>
          <a:solidFill>
            <a:srgbClr val="FFFFFF">
              <a:alpha val="4000"/>
            </a:srgbClr>
          </a:solidFill>
          <a:ln/>
        </p:spPr>
      </p:sp>
      <p:sp>
        <p:nvSpPr>
          <p:cNvPr id="42" name="Text 40"/>
          <p:cNvSpPr/>
          <p:nvPr/>
        </p:nvSpPr>
        <p:spPr>
          <a:xfrm>
            <a:off x="597218" y="5689402"/>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Enforcement</a:t>
            </a:r>
            <a:endParaRPr lang="en-US" sz="900" dirty="0"/>
          </a:p>
        </p:txBody>
      </p:sp>
      <p:sp>
        <p:nvSpPr>
          <p:cNvPr id="43" name="Text 41"/>
          <p:cNvSpPr/>
          <p:nvPr/>
        </p:nvSpPr>
        <p:spPr>
          <a:xfrm>
            <a:off x="3335417" y="5689402"/>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FTC, DOJ, EEOC, CFPB, FDA, NHTSA, state AGs, others</a:t>
            </a:r>
            <a:endParaRPr lang="en-US" sz="900" dirty="0"/>
          </a:p>
        </p:txBody>
      </p:sp>
      <p:sp>
        <p:nvSpPr>
          <p:cNvPr id="44" name="Text 42"/>
          <p:cNvSpPr/>
          <p:nvPr/>
        </p:nvSpPr>
        <p:spPr>
          <a:xfrm>
            <a:off x="6069806" y="5689402"/>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National market surveillance authorities + EU coordination</a:t>
            </a:r>
            <a:endParaRPr lang="en-US" sz="900" dirty="0"/>
          </a:p>
        </p:txBody>
      </p:sp>
      <p:sp>
        <p:nvSpPr>
          <p:cNvPr id="45" name="Text 43"/>
          <p:cNvSpPr/>
          <p:nvPr/>
        </p:nvSpPr>
        <p:spPr>
          <a:xfrm>
            <a:off x="8804196" y="5689402"/>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Existing regulators (ICO, CMA, FCA, MHRA, HSE) with coordination</a:t>
            </a:r>
            <a:endParaRPr lang="en-US" sz="900" dirty="0"/>
          </a:p>
        </p:txBody>
      </p:sp>
      <p:sp>
        <p:nvSpPr>
          <p:cNvPr id="46" name="Text 44"/>
          <p:cNvSpPr/>
          <p:nvPr/>
        </p:nvSpPr>
        <p:spPr>
          <a:xfrm>
            <a:off x="11538585" y="5689402"/>
            <a:ext cx="249483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CAC (primary), with MIIT and other authorities</a:t>
            </a:r>
            <a:endParaRPr lang="en-US" sz="900" dirty="0"/>
          </a:p>
        </p:txBody>
      </p:sp>
      <p:sp>
        <p:nvSpPr>
          <p:cNvPr id="47" name="Shape 45"/>
          <p:cNvSpPr/>
          <p:nvPr/>
        </p:nvSpPr>
        <p:spPr>
          <a:xfrm>
            <a:off x="479108" y="6144935"/>
            <a:ext cx="13672185" cy="722471"/>
          </a:xfrm>
          <a:prstGeom prst="rect">
            <a:avLst/>
          </a:prstGeom>
          <a:solidFill>
            <a:srgbClr val="000000">
              <a:alpha val="4000"/>
            </a:srgbClr>
          </a:solidFill>
          <a:ln/>
        </p:spPr>
      </p:sp>
      <p:sp>
        <p:nvSpPr>
          <p:cNvPr id="48" name="Text 46"/>
          <p:cNvSpPr/>
          <p:nvPr/>
        </p:nvSpPr>
        <p:spPr>
          <a:xfrm>
            <a:off x="597218" y="6223278"/>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Penalties</a:t>
            </a:r>
            <a:endParaRPr lang="en-US" sz="900" dirty="0"/>
          </a:p>
        </p:txBody>
      </p:sp>
      <p:sp>
        <p:nvSpPr>
          <p:cNvPr id="49" name="Text 47"/>
          <p:cNvSpPr/>
          <p:nvPr/>
        </p:nvSpPr>
        <p:spPr>
          <a:xfrm>
            <a:off x="3335417" y="6223278"/>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Existing law penalties (UDAP, discrimination, safety)</a:t>
            </a:r>
            <a:endParaRPr lang="en-US" sz="900" dirty="0"/>
          </a:p>
        </p:txBody>
      </p:sp>
      <p:sp>
        <p:nvSpPr>
          <p:cNvPr id="50" name="Text 48"/>
          <p:cNvSpPr/>
          <p:nvPr/>
        </p:nvSpPr>
        <p:spPr>
          <a:xfrm>
            <a:off x="6069806" y="6223278"/>
            <a:ext cx="2491026" cy="565785"/>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Significant administrative fines (multi-million EUR and/or % of global turnover, by infringement)</a:t>
            </a:r>
            <a:endParaRPr lang="en-US" sz="900" dirty="0"/>
          </a:p>
        </p:txBody>
      </p:sp>
      <p:sp>
        <p:nvSpPr>
          <p:cNvPr id="51" name="Text 49"/>
          <p:cNvSpPr/>
          <p:nvPr/>
        </p:nvSpPr>
        <p:spPr>
          <a:xfrm>
            <a:off x="8804196" y="6223278"/>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Under existing regimes (e.g., UK GDPR fines, consumer law remedies)</a:t>
            </a:r>
            <a:endParaRPr lang="en-US" sz="900" dirty="0"/>
          </a:p>
        </p:txBody>
      </p:sp>
      <p:sp>
        <p:nvSpPr>
          <p:cNvPr id="52" name="Text 50"/>
          <p:cNvSpPr/>
          <p:nvPr/>
        </p:nvSpPr>
        <p:spPr>
          <a:xfrm>
            <a:off x="11538585" y="6223278"/>
            <a:ext cx="249483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Administrative fines, rectification orders, suspension of services</a:t>
            </a:r>
            <a:endParaRPr lang="en-US" sz="900" dirty="0"/>
          </a:p>
        </p:txBody>
      </p:sp>
      <p:sp>
        <p:nvSpPr>
          <p:cNvPr id="53" name="Shape 51"/>
          <p:cNvSpPr/>
          <p:nvPr/>
        </p:nvSpPr>
        <p:spPr>
          <a:xfrm>
            <a:off x="479108" y="6867406"/>
            <a:ext cx="13672185" cy="533876"/>
          </a:xfrm>
          <a:prstGeom prst="rect">
            <a:avLst/>
          </a:prstGeom>
          <a:solidFill>
            <a:srgbClr val="FFFFFF">
              <a:alpha val="4000"/>
            </a:srgbClr>
          </a:solidFill>
          <a:ln/>
        </p:spPr>
      </p:sp>
      <p:sp>
        <p:nvSpPr>
          <p:cNvPr id="54" name="Text 52"/>
          <p:cNvSpPr/>
          <p:nvPr/>
        </p:nvSpPr>
        <p:spPr>
          <a:xfrm>
            <a:off x="597218" y="6945749"/>
            <a:ext cx="2494836" cy="188595"/>
          </a:xfrm>
          <a:prstGeom prst="rect">
            <a:avLst/>
          </a:prstGeom>
          <a:noFill/>
          <a:ln/>
        </p:spPr>
        <p:txBody>
          <a:bodyPr wrap="non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Status</a:t>
            </a:r>
            <a:endParaRPr lang="en-US" sz="900" dirty="0"/>
          </a:p>
        </p:txBody>
      </p:sp>
      <p:sp>
        <p:nvSpPr>
          <p:cNvPr id="55" name="Text 53"/>
          <p:cNvSpPr/>
          <p:nvPr/>
        </p:nvSpPr>
        <p:spPr>
          <a:xfrm>
            <a:off x="3335417" y="6945749"/>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Active via EO/agency guidance; legislation evolving</a:t>
            </a:r>
            <a:endParaRPr lang="en-US" sz="900" dirty="0"/>
          </a:p>
        </p:txBody>
      </p:sp>
      <p:sp>
        <p:nvSpPr>
          <p:cNvPr id="56" name="Text 54"/>
          <p:cNvSpPr/>
          <p:nvPr/>
        </p:nvSpPr>
        <p:spPr>
          <a:xfrm>
            <a:off x="6069806" y="6945749"/>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Adopted 2024; phased application 2025–2026</a:t>
            </a:r>
            <a:endParaRPr lang="en-US" sz="900" dirty="0"/>
          </a:p>
        </p:txBody>
      </p:sp>
      <p:sp>
        <p:nvSpPr>
          <p:cNvPr id="57" name="Text 55"/>
          <p:cNvSpPr/>
          <p:nvPr/>
        </p:nvSpPr>
        <p:spPr>
          <a:xfrm>
            <a:off x="8804196" y="6945749"/>
            <a:ext cx="2491026"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Principles in force; further guidance and evaluations ongoing</a:t>
            </a:r>
            <a:endParaRPr lang="en-US" sz="900" dirty="0"/>
          </a:p>
        </p:txBody>
      </p:sp>
      <p:sp>
        <p:nvSpPr>
          <p:cNvPr id="58" name="Text 56"/>
          <p:cNvSpPr/>
          <p:nvPr/>
        </p:nvSpPr>
        <p:spPr>
          <a:xfrm>
            <a:off x="11538585" y="6945749"/>
            <a:ext cx="2494836" cy="188595"/>
          </a:xfrm>
          <a:prstGeom prst="rect">
            <a:avLst/>
          </a:prstGeom>
          <a:noFill/>
          <a:ln/>
        </p:spPr>
        <p:txBody>
          <a:bodyPr wrap="non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In force; filings and rectifications ongoing</a:t>
            </a:r>
            <a:endParaRPr lang="en-US" sz="900" dirty="0"/>
          </a:p>
        </p:txBody>
      </p:sp>
      <p:sp>
        <p:nvSpPr>
          <p:cNvPr id="59" name="Text 57"/>
          <p:cNvSpPr/>
          <p:nvPr/>
        </p:nvSpPr>
        <p:spPr>
          <a:xfrm>
            <a:off x="471488" y="7541419"/>
            <a:ext cx="13687425" cy="377190"/>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Key takeaway: Organizations must design compliance programs flexible enough to accommodate sectoral US enforcement, prescriptive EU requirements, principles-based UK expectations, and content-focused Chinese obligations—often for the same AI system deployed globally.</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79095" y="260628"/>
            <a:ext cx="5577721"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Obligations by Role: Developer vs. Deployer</a:t>
            </a:r>
            <a:endParaRPr lang="en-US" sz="1950" dirty="0"/>
          </a:p>
        </p:txBody>
      </p:sp>
      <p:sp>
        <p:nvSpPr>
          <p:cNvPr id="3" name="Text 1"/>
          <p:cNvSpPr/>
          <p:nvPr/>
        </p:nvSpPr>
        <p:spPr>
          <a:xfrm>
            <a:off x="379095" y="761881"/>
            <a:ext cx="13872210"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AI regulation universally distinguishes between those who create AI systems (developers/providers) and those who deploy them in operational contexts (deployers/users). Obligations differ significantly, requiring clear organizational handoffs and shared accountability.</a:t>
            </a:r>
            <a:endParaRPr lang="en-US" sz="700" dirty="0"/>
          </a:p>
        </p:txBody>
      </p:sp>
      <p:sp>
        <p:nvSpPr>
          <p:cNvPr id="4" name="Text 2"/>
          <p:cNvSpPr/>
          <p:nvPr/>
        </p:nvSpPr>
        <p:spPr>
          <a:xfrm>
            <a:off x="379095" y="1114782"/>
            <a:ext cx="1507093" cy="187047"/>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Developer/Provider</a:t>
            </a:r>
            <a:endParaRPr lang="en-US" sz="1150" dirty="0"/>
          </a:p>
        </p:txBody>
      </p:sp>
      <p:pic>
        <p:nvPicPr>
          <p:cNvPr id="5" name="Image 0" descr="preencoded.png">    </p:cNvPr>
          <p:cNvPicPr>
            <a:picLocks noChangeAspect="1"/>
          </p:cNvPicPr>
          <p:nvPr/>
        </p:nvPicPr>
        <p:blipFill>
          <a:blip r:embed="rId1"/>
          <a:stretch>
            <a:fillRect/>
          </a:stretch>
        </p:blipFill>
        <p:spPr>
          <a:xfrm>
            <a:off x="379095" y="1408390"/>
            <a:ext cx="6066473" cy="6066473"/>
          </a:xfrm>
          <a:prstGeom prst="rect">
            <a:avLst/>
          </a:prstGeom>
        </p:spPr>
      </p:pic>
      <p:sp>
        <p:nvSpPr>
          <p:cNvPr id="6" name="Text 3"/>
          <p:cNvSpPr/>
          <p:nvPr/>
        </p:nvSpPr>
        <p:spPr>
          <a:xfrm>
            <a:off x="379095" y="7581424"/>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Establish AI QMS</a:t>
            </a:r>
            <a:endParaRPr lang="en-US" sz="950" dirty="0"/>
          </a:p>
        </p:txBody>
      </p:sp>
      <p:sp>
        <p:nvSpPr>
          <p:cNvPr id="7" name="Text 4"/>
          <p:cNvSpPr/>
          <p:nvPr/>
        </p:nvSpPr>
        <p:spPr>
          <a:xfrm>
            <a:off x="379095" y="7832169"/>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Policies, roles, training, documentation. Includes management responsibility, resource allocation, change control, and continuous improvement processes aligned to ISO or equivalent standards.</a:t>
            </a:r>
            <a:endParaRPr lang="en-US" sz="700" dirty="0"/>
          </a:p>
        </p:txBody>
      </p:sp>
      <p:sp>
        <p:nvSpPr>
          <p:cNvPr id="8" name="Text 5"/>
          <p:cNvSpPr/>
          <p:nvPr/>
        </p:nvSpPr>
        <p:spPr>
          <a:xfrm>
            <a:off x="379095" y="8230076"/>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Data governance</a:t>
            </a:r>
            <a:endParaRPr lang="en-US" sz="950" dirty="0"/>
          </a:p>
        </p:txBody>
      </p:sp>
      <p:sp>
        <p:nvSpPr>
          <p:cNvPr id="9" name="Text 6"/>
          <p:cNvSpPr/>
          <p:nvPr/>
        </p:nvSpPr>
        <p:spPr>
          <a:xfrm>
            <a:off x="379095" y="8480822"/>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Provenance, consent/rights, quality, representativeness. Document data sources, establish lineage tracking, implement bias testing across demographic segments, and maintain data sheets.</a:t>
            </a:r>
            <a:endParaRPr lang="en-US" sz="700" dirty="0"/>
          </a:p>
        </p:txBody>
      </p:sp>
      <p:sp>
        <p:nvSpPr>
          <p:cNvPr id="10" name="Text 7"/>
          <p:cNvSpPr/>
          <p:nvPr/>
        </p:nvSpPr>
        <p:spPr>
          <a:xfrm>
            <a:off x="379095" y="8878729"/>
            <a:ext cx="1543169"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Model risk management</a:t>
            </a:r>
            <a:endParaRPr lang="en-US" sz="950" dirty="0"/>
          </a:p>
        </p:txBody>
      </p:sp>
      <p:sp>
        <p:nvSpPr>
          <p:cNvPr id="11" name="Text 8"/>
          <p:cNvSpPr/>
          <p:nvPr/>
        </p:nvSpPr>
        <p:spPr>
          <a:xfrm>
            <a:off x="379095" y="9129474"/>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Testing (safety, security, bias, robustness), adversarial/red-team exercises. Includes validation datasets, performance metrics by subgroup, stress testing, and security penetration testing.</a:t>
            </a:r>
            <a:endParaRPr lang="en-US" sz="700" dirty="0"/>
          </a:p>
        </p:txBody>
      </p:sp>
      <p:sp>
        <p:nvSpPr>
          <p:cNvPr id="12" name="Text 9"/>
          <p:cNvSpPr/>
          <p:nvPr/>
        </p:nvSpPr>
        <p:spPr>
          <a:xfrm>
            <a:off x="379095" y="9527381"/>
            <a:ext cx="1631394"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Technical documentation</a:t>
            </a:r>
            <a:endParaRPr lang="en-US" sz="950" dirty="0"/>
          </a:p>
        </p:txBody>
      </p:sp>
      <p:sp>
        <p:nvSpPr>
          <p:cNvPr id="13" name="Text 10"/>
          <p:cNvSpPr/>
          <p:nvPr/>
        </p:nvSpPr>
        <p:spPr>
          <a:xfrm>
            <a:off x="379095" y="9778127"/>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Model cards, data sheets, evaluation reports, usage constraints. Must specify intended use, known limitations, performance characteristics, and deployment requirements.</a:t>
            </a:r>
            <a:endParaRPr lang="en-US" sz="700" dirty="0"/>
          </a:p>
        </p:txBody>
      </p:sp>
      <p:sp>
        <p:nvSpPr>
          <p:cNvPr id="14" name="Text 11"/>
          <p:cNvSpPr/>
          <p:nvPr/>
        </p:nvSpPr>
        <p:spPr>
          <a:xfrm>
            <a:off x="379095" y="10176034"/>
            <a:ext cx="1580198"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High-risk/GPAI specifics</a:t>
            </a:r>
            <a:endParaRPr lang="en-US" sz="950" dirty="0"/>
          </a:p>
        </p:txBody>
      </p:sp>
      <p:sp>
        <p:nvSpPr>
          <p:cNvPr id="15" name="Text 12"/>
          <p:cNvSpPr/>
          <p:nvPr/>
        </p:nvSpPr>
        <p:spPr>
          <a:xfrm>
            <a:off x="379095" y="10426779"/>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EU conformity approach, GPAI transparency/diligence; US EO reporting for powerful models; CN algorithm filing/security review. Includes third-party assessment where required.</a:t>
            </a:r>
            <a:endParaRPr lang="en-US" sz="700" dirty="0"/>
          </a:p>
        </p:txBody>
      </p:sp>
      <p:sp>
        <p:nvSpPr>
          <p:cNvPr id="16" name="Text 13"/>
          <p:cNvSpPr/>
          <p:nvPr/>
        </p:nvSpPr>
        <p:spPr>
          <a:xfrm>
            <a:off x="7438430" y="1114782"/>
            <a:ext cx="1496616" cy="187047"/>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Deployer/User</a:t>
            </a:r>
            <a:endParaRPr lang="en-US" sz="1150" dirty="0"/>
          </a:p>
        </p:txBody>
      </p:sp>
      <p:pic>
        <p:nvPicPr>
          <p:cNvPr id="17" name="Image 1" descr="preencoded.png">    </p:cNvPr>
          <p:cNvPicPr>
            <a:picLocks noChangeAspect="1"/>
          </p:cNvPicPr>
          <p:nvPr/>
        </p:nvPicPr>
        <p:blipFill>
          <a:blip r:embed="rId2"/>
          <a:stretch>
            <a:fillRect/>
          </a:stretch>
        </p:blipFill>
        <p:spPr>
          <a:xfrm>
            <a:off x="7438430" y="1408390"/>
            <a:ext cx="6066473" cy="6066473"/>
          </a:xfrm>
          <a:prstGeom prst="rect">
            <a:avLst/>
          </a:prstGeom>
        </p:spPr>
      </p:pic>
      <p:sp>
        <p:nvSpPr>
          <p:cNvPr id="18" name="Text 14"/>
          <p:cNvSpPr/>
          <p:nvPr/>
        </p:nvSpPr>
        <p:spPr>
          <a:xfrm>
            <a:off x="7438430" y="7581424"/>
            <a:ext cx="165104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Use-case risk assessment</a:t>
            </a:r>
            <a:endParaRPr lang="en-US" sz="950" dirty="0"/>
          </a:p>
        </p:txBody>
      </p:sp>
      <p:sp>
        <p:nvSpPr>
          <p:cNvPr id="19" name="Text 15"/>
          <p:cNvSpPr/>
          <p:nvPr/>
        </p:nvSpPr>
        <p:spPr>
          <a:xfrm>
            <a:off x="7438430" y="7832169"/>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Context, impact on individuals/rights, safety dependencies. Evaluate deployment environment, population affected, consequences of errors, and interaction with other systems.</a:t>
            </a:r>
            <a:endParaRPr lang="en-US" sz="700" dirty="0"/>
          </a:p>
        </p:txBody>
      </p:sp>
      <p:sp>
        <p:nvSpPr>
          <p:cNvPr id="20" name="Text 16"/>
          <p:cNvSpPr/>
          <p:nvPr/>
        </p:nvSpPr>
        <p:spPr>
          <a:xfrm>
            <a:off x="7438430" y="8230076"/>
            <a:ext cx="1561028"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Human oversight design</a:t>
            </a:r>
            <a:endParaRPr lang="en-US" sz="950" dirty="0"/>
          </a:p>
        </p:txBody>
      </p:sp>
      <p:sp>
        <p:nvSpPr>
          <p:cNvPr id="21" name="Text 17"/>
          <p:cNvSpPr/>
          <p:nvPr/>
        </p:nvSpPr>
        <p:spPr>
          <a:xfrm>
            <a:off x="7438430" y="8480822"/>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Competence, escalation/override, fallback procedures. Define decision authority, training requirements, intervention mechanisms, and manual processing backup plans.</a:t>
            </a:r>
            <a:endParaRPr lang="en-US" sz="700" dirty="0"/>
          </a:p>
        </p:txBody>
      </p:sp>
      <p:sp>
        <p:nvSpPr>
          <p:cNvPr id="22" name="Text 18"/>
          <p:cNvSpPr/>
          <p:nvPr/>
        </p:nvSpPr>
        <p:spPr>
          <a:xfrm>
            <a:off x="7438430" y="8878729"/>
            <a:ext cx="1332905"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Operational controls</a:t>
            </a:r>
            <a:endParaRPr lang="en-US" sz="950" dirty="0"/>
          </a:p>
        </p:txBody>
      </p:sp>
      <p:sp>
        <p:nvSpPr>
          <p:cNvPr id="23" name="Text 19"/>
          <p:cNvSpPr/>
          <p:nvPr/>
        </p:nvSpPr>
        <p:spPr>
          <a:xfrm>
            <a:off x="7438430" y="9129474"/>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Logging, monitoring, incident reporting, rollback plans. Implement real-time performance tracking, drift detection, anomaly alerting, and version control with rapid rollback capability.</a:t>
            </a:r>
            <a:endParaRPr lang="en-US" sz="700" dirty="0"/>
          </a:p>
        </p:txBody>
      </p:sp>
      <p:sp>
        <p:nvSpPr>
          <p:cNvPr id="24" name="Text 20"/>
          <p:cNvSpPr/>
          <p:nvPr/>
        </p:nvSpPr>
        <p:spPr>
          <a:xfrm>
            <a:off x="7438430" y="9527381"/>
            <a:ext cx="170819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Transparency to end-users</a:t>
            </a:r>
            <a:endParaRPr lang="en-US" sz="950" dirty="0"/>
          </a:p>
        </p:txBody>
      </p:sp>
      <p:sp>
        <p:nvSpPr>
          <p:cNvPr id="25" name="Text 21"/>
          <p:cNvSpPr/>
          <p:nvPr/>
        </p:nvSpPr>
        <p:spPr>
          <a:xfrm>
            <a:off x="7438430" y="9778127"/>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Notices, labeling (e.g., synthetic content), records retention. Clear disclosure of AI involvement, explanation of decision factors, and mechanisms for human review requests.</a:t>
            </a:r>
            <a:endParaRPr lang="en-US" sz="700" dirty="0"/>
          </a:p>
        </p:txBody>
      </p:sp>
      <p:sp>
        <p:nvSpPr>
          <p:cNvPr id="26" name="Text 22"/>
          <p:cNvSpPr/>
          <p:nvPr/>
        </p:nvSpPr>
        <p:spPr>
          <a:xfrm>
            <a:off x="7438430" y="10176034"/>
            <a:ext cx="1320879"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Sectoral compliance</a:t>
            </a:r>
            <a:endParaRPr lang="en-US" sz="950" dirty="0"/>
          </a:p>
        </p:txBody>
      </p:sp>
      <p:sp>
        <p:nvSpPr>
          <p:cNvPr id="27" name="Text 23"/>
          <p:cNvSpPr/>
          <p:nvPr/>
        </p:nvSpPr>
        <p:spPr>
          <a:xfrm>
            <a:off x="7438430" y="10426779"/>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Employment, credit, health, safety; public sector IA (OMB/UK, where applicable). Apply sector-specific requirements from EEOC, CFPB, FDA, FCA, or other domain regulators.</a:t>
            </a:r>
            <a:endParaRPr lang="en-US" sz="700" dirty="0"/>
          </a:p>
        </p:txBody>
      </p:sp>
      <p:sp>
        <p:nvSpPr>
          <p:cNvPr id="28" name="Shape 24"/>
          <p:cNvSpPr/>
          <p:nvPr/>
        </p:nvSpPr>
        <p:spPr>
          <a:xfrm>
            <a:off x="379095" y="10921722"/>
            <a:ext cx="13872210" cy="554236"/>
          </a:xfrm>
          <a:prstGeom prst="roundRect">
            <a:avLst>
              <a:gd name="adj" fmla="val 7183"/>
            </a:avLst>
          </a:prstGeom>
          <a:solidFill>
            <a:srgbClr val="F7BBC1"/>
          </a:solidFill>
          <a:ln/>
        </p:spPr>
      </p:sp>
      <p:pic>
        <p:nvPicPr>
          <p:cNvPr id="29" name="Image 2" descr="preencoded.png">    </p:cNvPr>
          <p:cNvPicPr>
            <a:picLocks noChangeAspect="1"/>
          </p:cNvPicPr>
          <p:nvPr/>
        </p:nvPicPr>
        <p:blipFill>
          <a:blip r:embed="rId3"/>
          <a:stretch>
            <a:fillRect/>
          </a:stretch>
        </p:blipFill>
        <p:spPr>
          <a:xfrm>
            <a:off x="473869" y="11056263"/>
            <a:ext cx="118467" cy="94774"/>
          </a:xfrm>
          <a:prstGeom prst="rect">
            <a:avLst/>
          </a:prstGeom>
        </p:spPr>
      </p:pic>
      <p:sp>
        <p:nvSpPr>
          <p:cNvPr id="30" name="Text 25"/>
          <p:cNvSpPr/>
          <p:nvPr/>
        </p:nvSpPr>
        <p:spPr>
          <a:xfrm>
            <a:off x="687110" y="11040189"/>
            <a:ext cx="13469422" cy="303133"/>
          </a:xfrm>
          <a:prstGeom prst="rect">
            <a:avLst/>
          </a:prstGeom>
          <a:noFill/>
          <a:ln/>
        </p:spPr>
        <p:txBody>
          <a:bodyPr wrap="square" lIns="0" tIns="0" rIns="0" bIns="0" rtlCol="0" anchor="t"/>
          <a:lstStyle/>
          <a:p>
            <a:pPr algn="l" indent="0" marL="0">
              <a:lnSpc>
                <a:spcPts val="1150"/>
              </a:lnSpc>
              <a:buNone/>
            </a:pPr>
            <a:r>
              <a:rPr lang="en-US" sz="700" b="1" dirty="0">
                <a:solidFill>
                  <a:srgbClr val="000000"/>
                </a:solidFill>
                <a:latin typeface="Sora Light" pitchFamily="34" charset="0"/>
                <a:ea typeface="Sora Light" pitchFamily="34" charset="-122"/>
                <a:cs typeface="Sora Light" pitchFamily="34" charset="-120"/>
              </a:rPr>
              <a:t>Critical handoff:</a:t>
            </a:r>
            <a:pPr algn="l" indent="0" marL="0">
              <a:lnSpc>
                <a:spcPts val="1150"/>
              </a:lnSpc>
              <a:buNone/>
            </a:pPr>
            <a:r>
              <a:rPr lang="en-US" sz="700" dirty="0">
                <a:solidFill>
                  <a:srgbClr val="000000"/>
                </a:solidFill>
                <a:latin typeface="Sora Light" pitchFamily="34" charset="0"/>
                <a:ea typeface="Sora Light" pitchFamily="34" charset="-122"/>
                <a:cs typeface="Sora Light" pitchFamily="34" charset="-120"/>
              </a:rPr>
              <a:t> The boundary between developer and deployer responsibilities occurs at the release gate. Developers must provide sufficient documentation and constraints; deployers must understand limitations and implement appropriate controls. Gaps in this handoff create compliance and operational risk.</a:t>
            </a:r>
            <a:endParaRPr lang="en-US" sz="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4591" y="369332"/>
            <a:ext cx="5268278" cy="439579"/>
          </a:xfrm>
          <a:prstGeom prst="rect">
            <a:avLst/>
          </a:prstGeom>
          <a:noFill/>
          <a:ln/>
        </p:spPr>
        <p:txBody>
          <a:bodyPr wrap="none" lIns="0" tIns="0" rIns="0" bIns="0" rtlCol="0" anchor="t"/>
          <a:lstStyle/>
          <a:p>
            <a:pPr algn="l" indent="0" marL="0">
              <a:lnSpc>
                <a:spcPts val="3450"/>
              </a:lnSpc>
              <a:buNone/>
            </a:pPr>
            <a:r>
              <a:rPr lang="en-US" sz="2750" dirty="0">
                <a:solidFill>
                  <a:srgbClr val="1F1E1E"/>
                </a:solidFill>
                <a:latin typeface="Sora Semi Bold" pitchFamily="34" charset="0"/>
                <a:ea typeface="Sora Semi Bold" pitchFamily="34" charset="-122"/>
                <a:cs typeface="Sora Semi Bold" pitchFamily="34" charset="-120"/>
              </a:rPr>
              <a:t>Risk Taxonomy and Examples</a:t>
            </a:r>
            <a:endParaRPr lang="en-US" sz="2750" dirty="0"/>
          </a:p>
        </p:txBody>
      </p:sp>
      <p:sp>
        <p:nvSpPr>
          <p:cNvPr id="3" name="Text 1"/>
          <p:cNvSpPr/>
          <p:nvPr/>
        </p:nvSpPr>
        <p:spPr>
          <a:xfrm>
            <a:off x="534591" y="1076206"/>
            <a:ext cx="13561219" cy="427673"/>
          </a:xfrm>
          <a:prstGeom prst="rect">
            <a:avLst/>
          </a:prstGeom>
          <a:noFill/>
          <a:ln/>
        </p:spPr>
        <p:txBody>
          <a:bodyPr wrap="square" lIns="0" tIns="0" rIns="0" bIns="0" rtlCol="0" anchor="t"/>
          <a:lstStyle/>
          <a:p>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Risk-based regulation requires consistent classification of AI use cases. While jurisdictions use different frameworks, they converge on core principles: some uses are too dangerous to permit, others demand rigorous controls, and low-risk applications need only basic safeguards.</a:t>
            </a:r>
            <a:endParaRPr lang="en-US" sz="1050" dirty="0"/>
          </a:p>
        </p:txBody>
      </p:sp>
      <p:pic>
        <p:nvPicPr>
          <p:cNvPr id="4" name="Image 0" descr="preencoded.png">    </p:cNvPr>
          <p:cNvPicPr>
            <a:picLocks noChangeAspect="1"/>
          </p:cNvPicPr>
          <p:nvPr/>
        </p:nvPicPr>
        <p:blipFill>
          <a:blip r:embed="rId1"/>
          <a:stretch>
            <a:fillRect/>
          </a:stretch>
        </p:blipFill>
        <p:spPr>
          <a:xfrm>
            <a:off x="3085743" y="1654135"/>
            <a:ext cx="1678186" cy="994767"/>
          </a:xfrm>
          <a:prstGeom prst="rect">
            <a:avLst/>
          </a:prstGeom>
        </p:spPr>
      </p:pic>
      <p:sp>
        <p:nvSpPr>
          <p:cNvPr id="5" name="Text 2"/>
          <p:cNvSpPr/>
          <p:nvPr/>
        </p:nvSpPr>
        <p:spPr>
          <a:xfrm>
            <a:off x="3830836" y="2163128"/>
            <a:ext cx="187881" cy="234910"/>
          </a:xfrm>
          <a:prstGeom prst="rect">
            <a:avLst/>
          </a:prstGeom>
          <a:noFill/>
          <a:ln/>
        </p:spPr>
        <p:txBody>
          <a:bodyPr wrap="none" lIns="0" tIns="0" rIns="0" bIns="0" rtlCol="0" anchor="t"/>
          <a:lstStyle/>
          <a:p>
            <a:pPr algn="ctr" indent="0" marL="0">
              <a:lnSpc>
                <a:spcPts val="2350"/>
              </a:lnSpc>
              <a:buNone/>
            </a:pPr>
            <a:r>
              <a:rPr lang="en-US" sz="1450" dirty="0">
                <a:solidFill>
                  <a:srgbClr val="3B3535"/>
                </a:solidFill>
                <a:latin typeface="Sora Semi Bold" pitchFamily="34" charset="0"/>
                <a:ea typeface="Sora Semi Bold" pitchFamily="34" charset="-122"/>
                <a:cs typeface="Sora Semi Bold" pitchFamily="34" charset="-120"/>
              </a:rPr>
              <a:t>1</a:t>
            </a:r>
            <a:endParaRPr lang="en-US" sz="1450" dirty="0"/>
          </a:p>
        </p:txBody>
      </p:sp>
      <p:sp>
        <p:nvSpPr>
          <p:cNvPr id="6" name="Text 3"/>
          <p:cNvSpPr/>
          <p:nvPr/>
        </p:nvSpPr>
        <p:spPr>
          <a:xfrm>
            <a:off x="4897517" y="1787723"/>
            <a:ext cx="1758553" cy="219789"/>
          </a:xfrm>
          <a:prstGeom prst="rect">
            <a:avLst/>
          </a:prstGeom>
          <a:noFill/>
          <a:ln/>
        </p:spPr>
        <p:txBody>
          <a:bodyPr wrap="none" lIns="0" tIns="0" rIns="0" bIns="0" rtlCol="0" anchor="t"/>
          <a:lstStyle/>
          <a:p>
            <a:pPr algn="l"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Unacceptable Risk</a:t>
            </a:r>
            <a:endParaRPr lang="en-US" sz="1350" dirty="0"/>
          </a:p>
        </p:txBody>
      </p:sp>
      <p:sp>
        <p:nvSpPr>
          <p:cNvPr id="7" name="Text 4"/>
          <p:cNvSpPr/>
          <p:nvPr/>
        </p:nvSpPr>
        <p:spPr>
          <a:xfrm>
            <a:off x="4897517" y="2087642"/>
            <a:ext cx="9064704" cy="427673"/>
          </a:xfrm>
          <a:prstGeom prst="rect">
            <a:avLst/>
          </a:prstGeom>
          <a:noFill/>
          <a:ln/>
        </p:spPr>
        <p:txBody>
          <a:bodyPr wrap="square" lIns="0" tIns="0" rIns="0" bIns="0" rtlCol="0" anchor="t"/>
          <a:lstStyle/>
          <a:p>
            <a:pPr algn="l" indent="0" marL="0">
              <a:lnSpc>
                <a:spcPts val="1650"/>
              </a:lnSpc>
              <a:buNone/>
            </a:pPr>
            <a:r>
              <a:rPr lang="en-US" sz="1050" b="1" dirty="0">
                <a:solidFill>
                  <a:srgbClr val="DA1B2E"/>
                </a:solidFill>
                <a:latin typeface="Sora Light" pitchFamily="34" charset="0"/>
                <a:ea typeface="Sora Light" pitchFamily="34" charset="-122"/>
                <a:cs typeface="Sora Light" pitchFamily="34" charset="-120"/>
              </a:rPr>
              <a:t>Prohibited or highly restricted.</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Manipulative or social-scoring systems; real-time remote biometric ID in public (with narrow exceptions). These practices are banned in the EU and face severe restrictions elsewhere due to fundamental rights concerns.</a:t>
            </a:r>
            <a:endParaRPr lang="en-US" sz="1050" dirty="0"/>
          </a:p>
        </p:txBody>
      </p:sp>
      <p:sp>
        <p:nvSpPr>
          <p:cNvPr id="8" name="Shape 5"/>
          <p:cNvSpPr/>
          <p:nvPr/>
        </p:nvSpPr>
        <p:spPr>
          <a:xfrm>
            <a:off x="4797266" y="2661761"/>
            <a:ext cx="9265206" cy="7620"/>
          </a:xfrm>
          <a:prstGeom prst="roundRect">
            <a:avLst>
              <a:gd name="adj" fmla="val 736685"/>
            </a:avLst>
          </a:prstGeom>
          <a:solidFill>
            <a:srgbClr val="DFB8BC"/>
          </a:solidFill>
          <a:ln/>
        </p:spPr>
      </p:sp>
      <p:pic>
        <p:nvPicPr>
          <p:cNvPr id="9" name="Image 1" descr="preencoded.png">    </p:cNvPr>
          <p:cNvPicPr>
            <a:picLocks noChangeAspect="1"/>
          </p:cNvPicPr>
          <p:nvPr/>
        </p:nvPicPr>
        <p:blipFill>
          <a:blip r:embed="rId2"/>
          <a:stretch>
            <a:fillRect/>
          </a:stretch>
        </p:blipFill>
        <p:spPr>
          <a:xfrm>
            <a:off x="2246590" y="2682240"/>
            <a:ext cx="3356372" cy="994767"/>
          </a:xfrm>
          <a:prstGeom prst="rect">
            <a:avLst/>
          </a:prstGeom>
        </p:spPr>
      </p:pic>
      <p:sp>
        <p:nvSpPr>
          <p:cNvPr id="10" name="Text 6"/>
          <p:cNvSpPr/>
          <p:nvPr/>
        </p:nvSpPr>
        <p:spPr>
          <a:xfrm>
            <a:off x="3830717" y="3062168"/>
            <a:ext cx="187881" cy="234910"/>
          </a:xfrm>
          <a:prstGeom prst="rect">
            <a:avLst/>
          </a:prstGeom>
          <a:noFill/>
          <a:ln/>
        </p:spPr>
        <p:txBody>
          <a:bodyPr wrap="none" lIns="0" tIns="0" rIns="0" bIns="0" rtlCol="0" anchor="t"/>
          <a:lstStyle/>
          <a:p>
            <a:pPr algn="ctr" indent="0" marL="0">
              <a:lnSpc>
                <a:spcPts val="2350"/>
              </a:lnSpc>
              <a:buNone/>
            </a:pPr>
            <a:r>
              <a:rPr lang="en-US" sz="1450" dirty="0">
                <a:solidFill>
                  <a:srgbClr val="3B3535"/>
                </a:solidFill>
                <a:latin typeface="Sora Semi Bold" pitchFamily="34" charset="0"/>
                <a:ea typeface="Sora Semi Bold" pitchFamily="34" charset="-122"/>
                <a:cs typeface="Sora Semi Bold" pitchFamily="34" charset="-120"/>
              </a:rPr>
              <a:t>2</a:t>
            </a:r>
            <a:endParaRPr lang="en-US" sz="1450" dirty="0"/>
          </a:p>
        </p:txBody>
      </p:sp>
      <p:sp>
        <p:nvSpPr>
          <p:cNvPr id="11" name="Text 7"/>
          <p:cNvSpPr/>
          <p:nvPr/>
        </p:nvSpPr>
        <p:spPr>
          <a:xfrm>
            <a:off x="5736550" y="2815828"/>
            <a:ext cx="1758553" cy="219789"/>
          </a:xfrm>
          <a:prstGeom prst="rect">
            <a:avLst/>
          </a:prstGeom>
          <a:noFill/>
          <a:ln/>
        </p:spPr>
        <p:txBody>
          <a:bodyPr wrap="none" lIns="0" tIns="0" rIns="0" bIns="0" rtlCol="0" anchor="t"/>
          <a:lstStyle/>
          <a:p>
            <a:pPr algn="l"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High-Risk</a:t>
            </a:r>
            <a:endParaRPr lang="en-US" sz="1350" dirty="0"/>
          </a:p>
        </p:txBody>
      </p:sp>
      <p:sp>
        <p:nvSpPr>
          <p:cNvPr id="12" name="Text 8"/>
          <p:cNvSpPr/>
          <p:nvPr/>
        </p:nvSpPr>
        <p:spPr>
          <a:xfrm>
            <a:off x="5736550" y="3115747"/>
            <a:ext cx="8225671" cy="427673"/>
          </a:xfrm>
          <a:prstGeom prst="rect">
            <a:avLst/>
          </a:prstGeom>
          <a:noFill/>
          <a:ln/>
        </p:spPr>
        <p:txBody>
          <a:bodyPr wrap="square" lIns="0" tIns="0" rIns="0" bIns="0" rtlCol="0" anchor="t"/>
          <a:lstStyle/>
          <a:p>
            <a:pPr algn="l" indent="0" marL="0">
              <a:lnSpc>
                <a:spcPts val="1650"/>
              </a:lnSpc>
              <a:buNone/>
            </a:pPr>
            <a:r>
              <a:rPr lang="en-US" sz="1050" b="1" dirty="0">
                <a:solidFill>
                  <a:srgbClr val="DA1B2E"/>
                </a:solidFill>
                <a:latin typeface="Sora Light" pitchFamily="34" charset="0"/>
                <a:ea typeface="Sora Light" pitchFamily="34" charset="-122"/>
                <a:cs typeface="Sora Light" pitchFamily="34" charset="-120"/>
              </a:rPr>
              <a:t>Strict obligations apply.</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Employment screening, creditworthiness, medical devices, critical infrastructure. Requires QMS, extensive testing, documentation, registration/marking, and strong human oversight.</a:t>
            </a:r>
            <a:endParaRPr lang="en-US" sz="1050" dirty="0"/>
          </a:p>
        </p:txBody>
      </p:sp>
      <p:sp>
        <p:nvSpPr>
          <p:cNvPr id="13" name="Shape 9"/>
          <p:cNvSpPr/>
          <p:nvPr/>
        </p:nvSpPr>
        <p:spPr>
          <a:xfrm>
            <a:off x="5636300" y="3689866"/>
            <a:ext cx="8426172" cy="7620"/>
          </a:xfrm>
          <a:prstGeom prst="roundRect">
            <a:avLst>
              <a:gd name="adj" fmla="val 736685"/>
            </a:avLst>
          </a:prstGeom>
          <a:solidFill>
            <a:srgbClr val="DFB8BC"/>
          </a:solidFill>
          <a:ln/>
        </p:spPr>
      </p:sp>
      <p:pic>
        <p:nvPicPr>
          <p:cNvPr id="14" name="Image 2" descr="preencoded.png">    </p:cNvPr>
          <p:cNvPicPr>
            <a:picLocks noChangeAspect="1"/>
          </p:cNvPicPr>
          <p:nvPr/>
        </p:nvPicPr>
        <p:blipFill>
          <a:blip r:embed="rId3"/>
          <a:stretch>
            <a:fillRect/>
          </a:stretch>
        </p:blipFill>
        <p:spPr>
          <a:xfrm>
            <a:off x="1407557" y="3710345"/>
            <a:ext cx="5034558" cy="994767"/>
          </a:xfrm>
          <a:prstGeom prst="rect">
            <a:avLst/>
          </a:prstGeom>
        </p:spPr>
      </p:pic>
      <p:sp>
        <p:nvSpPr>
          <p:cNvPr id="15" name="Text 10"/>
          <p:cNvSpPr/>
          <p:nvPr/>
        </p:nvSpPr>
        <p:spPr>
          <a:xfrm>
            <a:off x="3830836" y="4090273"/>
            <a:ext cx="187881" cy="234910"/>
          </a:xfrm>
          <a:prstGeom prst="rect">
            <a:avLst/>
          </a:prstGeom>
          <a:noFill/>
          <a:ln/>
        </p:spPr>
        <p:txBody>
          <a:bodyPr wrap="none" lIns="0" tIns="0" rIns="0" bIns="0" rtlCol="0" anchor="t"/>
          <a:lstStyle/>
          <a:p>
            <a:pPr algn="ctr" indent="0" marL="0">
              <a:lnSpc>
                <a:spcPts val="2350"/>
              </a:lnSpc>
              <a:buNone/>
            </a:pPr>
            <a:r>
              <a:rPr lang="en-US" sz="1450" dirty="0">
                <a:solidFill>
                  <a:srgbClr val="3B3535"/>
                </a:solidFill>
                <a:latin typeface="Sora Semi Bold" pitchFamily="34" charset="0"/>
                <a:ea typeface="Sora Semi Bold" pitchFamily="34" charset="-122"/>
                <a:cs typeface="Sora Semi Bold" pitchFamily="34" charset="-120"/>
              </a:rPr>
              <a:t>3</a:t>
            </a:r>
            <a:endParaRPr lang="en-US" sz="1450" dirty="0"/>
          </a:p>
        </p:txBody>
      </p:sp>
      <p:sp>
        <p:nvSpPr>
          <p:cNvPr id="16" name="Text 11"/>
          <p:cNvSpPr/>
          <p:nvPr/>
        </p:nvSpPr>
        <p:spPr>
          <a:xfrm>
            <a:off x="6575703" y="3843933"/>
            <a:ext cx="1758553" cy="219789"/>
          </a:xfrm>
          <a:prstGeom prst="rect">
            <a:avLst/>
          </a:prstGeom>
          <a:noFill/>
          <a:ln/>
        </p:spPr>
        <p:txBody>
          <a:bodyPr wrap="none" lIns="0" tIns="0" rIns="0" bIns="0" rtlCol="0" anchor="t"/>
          <a:lstStyle/>
          <a:p>
            <a:pPr algn="l"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Limited-Risk</a:t>
            </a:r>
            <a:endParaRPr lang="en-US" sz="1350" dirty="0"/>
          </a:p>
        </p:txBody>
      </p:sp>
      <p:sp>
        <p:nvSpPr>
          <p:cNvPr id="17" name="Text 12"/>
          <p:cNvSpPr/>
          <p:nvPr/>
        </p:nvSpPr>
        <p:spPr>
          <a:xfrm>
            <a:off x="6575703" y="4143851"/>
            <a:ext cx="7386518" cy="427673"/>
          </a:xfrm>
          <a:prstGeom prst="rect">
            <a:avLst/>
          </a:prstGeom>
          <a:noFill/>
          <a:ln/>
        </p:spPr>
        <p:txBody>
          <a:bodyPr wrap="square" lIns="0" tIns="0" rIns="0" bIns="0" rtlCol="0" anchor="t"/>
          <a:lstStyle/>
          <a:p>
            <a:pPr algn="l" indent="0" marL="0">
              <a:lnSpc>
                <a:spcPts val="1650"/>
              </a:lnSpc>
              <a:buNone/>
            </a:pPr>
            <a:r>
              <a:rPr lang="en-US" sz="1050" b="1" dirty="0">
                <a:solidFill>
                  <a:srgbClr val="790C1C"/>
                </a:solidFill>
                <a:latin typeface="Sora Light" pitchFamily="34" charset="0"/>
                <a:ea typeface="Sora Light" pitchFamily="34" charset="-122"/>
                <a:cs typeface="Sora Light" pitchFamily="34" charset="-120"/>
              </a:rPr>
              <a:t>Transparency required.</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Chatbots requiring disclosure; AI that interacts with the public. Must inform users of AI involvement; basic performance monitoring and record-keeping.</a:t>
            </a:r>
            <a:endParaRPr lang="en-US" sz="1050" dirty="0"/>
          </a:p>
        </p:txBody>
      </p:sp>
      <p:sp>
        <p:nvSpPr>
          <p:cNvPr id="18" name="Shape 13"/>
          <p:cNvSpPr/>
          <p:nvPr/>
        </p:nvSpPr>
        <p:spPr>
          <a:xfrm>
            <a:off x="6475452" y="4717971"/>
            <a:ext cx="7587020" cy="7620"/>
          </a:xfrm>
          <a:prstGeom prst="roundRect">
            <a:avLst>
              <a:gd name="adj" fmla="val 736685"/>
            </a:avLst>
          </a:prstGeom>
          <a:solidFill>
            <a:srgbClr val="DFB8BC"/>
          </a:solidFill>
          <a:ln/>
        </p:spPr>
      </p:sp>
      <p:pic>
        <p:nvPicPr>
          <p:cNvPr id="19" name="Image 3" descr="preencoded.png">    </p:cNvPr>
          <p:cNvPicPr>
            <a:picLocks noChangeAspect="1"/>
          </p:cNvPicPr>
          <p:nvPr/>
        </p:nvPicPr>
        <p:blipFill>
          <a:blip r:embed="rId4"/>
          <a:stretch>
            <a:fillRect/>
          </a:stretch>
        </p:blipFill>
        <p:spPr>
          <a:xfrm>
            <a:off x="568404" y="4738449"/>
            <a:ext cx="6712744" cy="994767"/>
          </a:xfrm>
          <a:prstGeom prst="rect">
            <a:avLst/>
          </a:prstGeom>
        </p:spPr>
      </p:pic>
      <p:sp>
        <p:nvSpPr>
          <p:cNvPr id="20" name="Text 14"/>
          <p:cNvSpPr/>
          <p:nvPr/>
        </p:nvSpPr>
        <p:spPr>
          <a:xfrm>
            <a:off x="3830836" y="5118378"/>
            <a:ext cx="187881" cy="234910"/>
          </a:xfrm>
          <a:prstGeom prst="rect">
            <a:avLst/>
          </a:prstGeom>
          <a:noFill/>
          <a:ln/>
        </p:spPr>
        <p:txBody>
          <a:bodyPr wrap="none" lIns="0" tIns="0" rIns="0" bIns="0" rtlCol="0" anchor="t"/>
          <a:lstStyle/>
          <a:p>
            <a:pPr algn="ctr" indent="0" marL="0">
              <a:lnSpc>
                <a:spcPts val="2350"/>
              </a:lnSpc>
              <a:buNone/>
            </a:pPr>
            <a:r>
              <a:rPr lang="en-US" sz="1450" dirty="0">
                <a:solidFill>
                  <a:srgbClr val="3B3535"/>
                </a:solidFill>
                <a:latin typeface="Sora Semi Bold" pitchFamily="34" charset="0"/>
                <a:ea typeface="Sora Semi Bold" pitchFamily="34" charset="-122"/>
                <a:cs typeface="Sora Semi Bold" pitchFamily="34" charset="-120"/>
              </a:rPr>
              <a:t>4</a:t>
            </a:r>
            <a:endParaRPr lang="en-US" sz="1450" dirty="0"/>
          </a:p>
        </p:txBody>
      </p:sp>
      <p:sp>
        <p:nvSpPr>
          <p:cNvPr id="21" name="Text 15"/>
          <p:cNvSpPr/>
          <p:nvPr/>
        </p:nvSpPr>
        <p:spPr>
          <a:xfrm>
            <a:off x="7414736" y="4872038"/>
            <a:ext cx="1758553" cy="219789"/>
          </a:xfrm>
          <a:prstGeom prst="rect">
            <a:avLst/>
          </a:prstGeom>
          <a:noFill/>
          <a:ln/>
        </p:spPr>
        <p:txBody>
          <a:bodyPr wrap="none" lIns="0" tIns="0" rIns="0" bIns="0" rtlCol="0" anchor="t"/>
          <a:lstStyle/>
          <a:p>
            <a:pPr algn="l"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Minimal-Risk</a:t>
            </a:r>
            <a:endParaRPr lang="en-US" sz="1350" dirty="0"/>
          </a:p>
        </p:txBody>
      </p:sp>
      <p:sp>
        <p:nvSpPr>
          <p:cNvPr id="22" name="Text 16"/>
          <p:cNvSpPr/>
          <p:nvPr/>
        </p:nvSpPr>
        <p:spPr>
          <a:xfrm>
            <a:off x="7414736" y="5171956"/>
            <a:ext cx="6547485" cy="427673"/>
          </a:xfrm>
          <a:prstGeom prst="rect">
            <a:avLst/>
          </a:prstGeom>
          <a:noFill/>
          <a:ln/>
        </p:spPr>
        <p:txBody>
          <a:bodyPr wrap="square" lIns="0" tIns="0" rIns="0" bIns="0" rtlCol="0" anchor="t"/>
          <a:lstStyle/>
          <a:p>
            <a:pPr algn="l" indent="0" marL="0">
              <a:lnSpc>
                <a:spcPts val="1650"/>
              </a:lnSpc>
              <a:buNone/>
            </a:pPr>
            <a:r>
              <a:rPr lang="en-US" sz="1050" b="1" dirty="0">
                <a:solidFill>
                  <a:srgbClr val="3B3535"/>
                </a:solidFill>
                <a:latin typeface="Sora Light" pitchFamily="34" charset="0"/>
                <a:ea typeface="Sora Light" pitchFamily="34" charset="-122"/>
                <a:cs typeface="Sora Light" pitchFamily="34" charset="-120"/>
              </a:rPr>
              <a:t>Good practices encouraged.</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Spam filters, AI-assisted spelling, inventory optimization. Voluntary standards and best practices; minimal regulatory burden.</a:t>
            </a:r>
            <a:endParaRPr lang="en-US" sz="1050" dirty="0"/>
          </a:p>
        </p:txBody>
      </p:sp>
      <p:sp>
        <p:nvSpPr>
          <p:cNvPr id="23" name="Text 17"/>
          <p:cNvSpPr/>
          <p:nvPr/>
        </p:nvSpPr>
        <p:spPr>
          <a:xfrm>
            <a:off x="534591" y="5933599"/>
            <a:ext cx="3421975" cy="263723"/>
          </a:xfrm>
          <a:prstGeom prst="rect">
            <a:avLst/>
          </a:prstGeom>
          <a:noFill/>
          <a:ln/>
        </p:spPr>
        <p:txBody>
          <a:bodyPr wrap="none" lIns="0" tIns="0" rIns="0" bIns="0" rtlCol="0" anchor="t"/>
          <a:lstStyle/>
          <a:p>
            <a:pPr algn="l" indent="0" marL="0">
              <a:lnSpc>
                <a:spcPts val="2050"/>
              </a:lnSpc>
              <a:buNone/>
            </a:pPr>
            <a:r>
              <a:rPr lang="en-US" sz="1650" dirty="0">
                <a:solidFill>
                  <a:srgbClr val="1F1E1E"/>
                </a:solidFill>
                <a:latin typeface="Sora Semi Bold" pitchFamily="34" charset="0"/>
                <a:ea typeface="Sora Semi Bold" pitchFamily="34" charset="-122"/>
                <a:cs typeface="Sora Semi Bold" pitchFamily="34" charset="-120"/>
              </a:rPr>
              <a:t>Crosswalk Across Jurisdictions</a:t>
            </a:r>
            <a:endParaRPr lang="en-US" sz="1650" dirty="0"/>
          </a:p>
        </p:txBody>
      </p:sp>
      <p:sp>
        <p:nvSpPr>
          <p:cNvPr id="24" name="Text 18"/>
          <p:cNvSpPr/>
          <p:nvPr/>
        </p:nvSpPr>
        <p:spPr>
          <a:xfrm>
            <a:off x="534591" y="6531293"/>
            <a:ext cx="1758553" cy="219789"/>
          </a:xfrm>
          <a:prstGeom prst="rect">
            <a:avLst/>
          </a:prstGeom>
          <a:noFill/>
          <a:ln/>
        </p:spPr>
        <p:txBody>
          <a:bodyPr wrap="none" lIns="0" tIns="0" rIns="0" bIns="0" rtlCol="0" anchor="t"/>
          <a:lstStyle/>
          <a:p>
            <a:pPr algn="l" indent="0" marL="0">
              <a:lnSpc>
                <a:spcPts val="1700"/>
              </a:lnSpc>
              <a:buNone/>
            </a:pPr>
            <a:r>
              <a:rPr lang="en-US" sz="1350" dirty="0">
                <a:solidFill>
                  <a:srgbClr val="1F1E1E"/>
                </a:solidFill>
                <a:latin typeface="Sora Semi Bold" pitchFamily="34" charset="0"/>
                <a:ea typeface="Sora Semi Bold" pitchFamily="34" charset="-122"/>
                <a:cs typeface="Sora Semi Bold" pitchFamily="34" charset="-120"/>
              </a:rPr>
              <a:t>European Union</a:t>
            </a:r>
            <a:endParaRPr lang="en-US" sz="1350" dirty="0"/>
          </a:p>
        </p:txBody>
      </p:sp>
      <p:sp>
        <p:nvSpPr>
          <p:cNvPr id="25" name="Text 19"/>
          <p:cNvSpPr/>
          <p:nvPr/>
        </p:nvSpPr>
        <p:spPr>
          <a:xfrm>
            <a:off x="534591" y="6884670"/>
            <a:ext cx="3145750" cy="641509"/>
          </a:xfrm>
          <a:prstGeom prst="rect">
            <a:avLst/>
          </a:prstGeom>
          <a:noFill/>
          <a:ln/>
        </p:spPr>
        <p:txBody>
          <a:bodyPr wrap="square" lIns="0" tIns="0" rIns="0" bIns="0" rtlCol="0" anchor="t"/>
          <a:lstStyle/>
          <a:p>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Direct mapping to four statutory tiers above. Annexes specify high-risk categories; GPAI models have separate obligations.</a:t>
            </a:r>
            <a:endParaRPr lang="en-US" sz="1050" dirty="0"/>
          </a:p>
        </p:txBody>
      </p:sp>
      <p:sp>
        <p:nvSpPr>
          <p:cNvPr id="26" name="Text 20"/>
          <p:cNvSpPr/>
          <p:nvPr/>
        </p:nvSpPr>
        <p:spPr>
          <a:xfrm>
            <a:off x="4013954" y="6531293"/>
            <a:ext cx="1758553" cy="219789"/>
          </a:xfrm>
          <a:prstGeom prst="rect">
            <a:avLst/>
          </a:prstGeom>
          <a:noFill/>
          <a:ln/>
        </p:spPr>
        <p:txBody>
          <a:bodyPr wrap="none" lIns="0" tIns="0" rIns="0" bIns="0" rtlCol="0" anchor="t"/>
          <a:lstStyle/>
          <a:p>
            <a:pPr algn="l" indent="0" marL="0">
              <a:lnSpc>
                <a:spcPts val="1700"/>
              </a:lnSpc>
              <a:buNone/>
            </a:pPr>
            <a:r>
              <a:rPr lang="en-US" sz="1350" dirty="0">
                <a:solidFill>
                  <a:srgbClr val="1F1E1E"/>
                </a:solidFill>
                <a:latin typeface="Sora Semi Bold" pitchFamily="34" charset="0"/>
                <a:ea typeface="Sora Semi Bold" pitchFamily="34" charset="-122"/>
                <a:cs typeface="Sora Semi Bold" pitchFamily="34" charset="-120"/>
              </a:rPr>
              <a:t>United States</a:t>
            </a:r>
            <a:endParaRPr lang="en-US" sz="1350" dirty="0"/>
          </a:p>
        </p:txBody>
      </p:sp>
      <p:sp>
        <p:nvSpPr>
          <p:cNvPr id="27" name="Text 21"/>
          <p:cNvSpPr/>
          <p:nvPr/>
        </p:nvSpPr>
        <p:spPr>
          <a:xfrm>
            <a:off x="4013954" y="6884670"/>
            <a:ext cx="3145750" cy="641509"/>
          </a:xfrm>
          <a:prstGeom prst="rect">
            <a:avLst/>
          </a:prstGeom>
          <a:noFill/>
          <a:ln/>
        </p:spPr>
        <p:txBody>
          <a:bodyPr wrap="square" lIns="0" tIns="0" rIns="0" bIns="0" rtlCol="0" anchor="t"/>
          <a:lstStyle/>
          <a:p>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Context-based classification; align 'high-risk' to safety-, rights-, or critical-function contexts per NIST AI RMF and OMB guidance.</a:t>
            </a:r>
            <a:endParaRPr lang="en-US" sz="1050" dirty="0"/>
          </a:p>
        </p:txBody>
      </p:sp>
      <p:sp>
        <p:nvSpPr>
          <p:cNvPr id="28" name="Text 22"/>
          <p:cNvSpPr/>
          <p:nvPr/>
        </p:nvSpPr>
        <p:spPr>
          <a:xfrm>
            <a:off x="7493318" y="6531293"/>
            <a:ext cx="1758553" cy="219789"/>
          </a:xfrm>
          <a:prstGeom prst="rect">
            <a:avLst/>
          </a:prstGeom>
          <a:noFill/>
          <a:ln/>
        </p:spPr>
        <p:txBody>
          <a:bodyPr wrap="none" lIns="0" tIns="0" rIns="0" bIns="0" rtlCol="0" anchor="t"/>
          <a:lstStyle/>
          <a:p>
            <a:pPr algn="l" indent="0" marL="0">
              <a:lnSpc>
                <a:spcPts val="1700"/>
              </a:lnSpc>
              <a:buNone/>
            </a:pPr>
            <a:r>
              <a:rPr lang="en-US" sz="1350" dirty="0">
                <a:solidFill>
                  <a:srgbClr val="1F1E1E"/>
                </a:solidFill>
                <a:latin typeface="Sora Semi Bold" pitchFamily="34" charset="0"/>
                <a:ea typeface="Sora Semi Bold" pitchFamily="34" charset="-122"/>
                <a:cs typeface="Sora Semi Bold" pitchFamily="34" charset="-120"/>
              </a:rPr>
              <a:t>United Kingdom</a:t>
            </a:r>
            <a:endParaRPr lang="en-US" sz="1350" dirty="0"/>
          </a:p>
        </p:txBody>
      </p:sp>
      <p:sp>
        <p:nvSpPr>
          <p:cNvPr id="29" name="Text 23"/>
          <p:cNvSpPr/>
          <p:nvPr/>
        </p:nvSpPr>
        <p:spPr>
          <a:xfrm>
            <a:off x="7493318" y="6884670"/>
            <a:ext cx="3145750" cy="855345"/>
          </a:xfrm>
          <a:prstGeom prst="rect">
            <a:avLst/>
          </a:prstGeom>
          <a:noFill/>
          <a:ln/>
        </p:spPr>
        <p:txBody>
          <a:bodyPr wrap="square" lIns="0" tIns="0" rIns="0" bIns="0" rtlCol="0" anchor="t"/>
          <a:lstStyle/>
          <a:p>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Principles-proportionate approach; treat higher potential harm scenarios as requiring more rigorous controls aligned to regulator guidance.</a:t>
            </a:r>
            <a:endParaRPr lang="en-US" sz="1050" dirty="0"/>
          </a:p>
        </p:txBody>
      </p:sp>
      <p:sp>
        <p:nvSpPr>
          <p:cNvPr id="30" name="Text 24"/>
          <p:cNvSpPr/>
          <p:nvPr/>
        </p:nvSpPr>
        <p:spPr>
          <a:xfrm>
            <a:off x="10972681" y="6531293"/>
            <a:ext cx="1758553" cy="219789"/>
          </a:xfrm>
          <a:prstGeom prst="rect">
            <a:avLst/>
          </a:prstGeom>
          <a:noFill/>
          <a:ln/>
        </p:spPr>
        <p:txBody>
          <a:bodyPr wrap="none" lIns="0" tIns="0" rIns="0" bIns="0" rtlCol="0" anchor="t"/>
          <a:lstStyle/>
          <a:p>
            <a:pPr algn="l" indent="0" marL="0">
              <a:lnSpc>
                <a:spcPts val="1700"/>
              </a:lnSpc>
              <a:buNone/>
            </a:pPr>
            <a:r>
              <a:rPr lang="en-US" sz="1350" dirty="0">
                <a:solidFill>
                  <a:srgbClr val="1F1E1E"/>
                </a:solidFill>
                <a:latin typeface="Sora Semi Bold" pitchFamily="34" charset="0"/>
                <a:ea typeface="Sora Semi Bold" pitchFamily="34" charset="-122"/>
                <a:cs typeface="Sora Semi Bold" pitchFamily="34" charset="-120"/>
              </a:rPr>
              <a:t>China</a:t>
            </a:r>
            <a:endParaRPr lang="en-US" sz="1350" dirty="0"/>
          </a:p>
        </p:txBody>
      </p:sp>
      <p:sp>
        <p:nvSpPr>
          <p:cNvPr id="31" name="Text 25"/>
          <p:cNvSpPr/>
          <p:nvPr/>
        </p:nvSpPr>
        <p:spPr>
          <a:xfrm>
            <a:off x="10972681" y="6884670"/>
            <a:ext cx="3145750" cy="855345"/>
          </a:xfrm>
          <a:prstGeom prst="rect">
            <a:avLst/>
          </a:prstGeom>
          <a:noFill/>
          <a:ln/>
        </p:spPr>
        <p:txBody>
          <a:bodyPr wrap="square" lIns="0" tIns="0" rIns="0" bIns="0" rtlCol="0" anchor="t"/>
          <a:lstStyle/>
          <a:p>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Risk assessed via security and content impact; uses triggering CAC filing or security review treated as high-risk regardless of technical characteristics.</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79095" y="260628"/>
            <a:ext cx="3785711"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Governance Operating Model</a:t>
            </a:r>
            <a:endParaRPr lang="en-US" sz="1950" dirty="0"/>
          </a:p>
        </p:txBody>
      </p:sp>
      <p:sp>
        <p:nvSpPr>
          <p:cNvPr id="3" name="Text 1"/>
          <p:cNvSpPr/>
          <p:nvPr/>
        </p:nvSpPr>
        <p:spPr>
          <a:xfrm>
            <a:off x="379095" y="761881"/>
            <a:ext cx="13872210"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Effective AI governance requires clear organizational structure, defined decision rights, and separation of duties. A three-lines-of-defense model adapted for AI risk provides accountability while enabling innovation.</a:t>
            </a:r>
            <a:endParaRPr lang="en-US" sz="700" dirty="0"/>
          </a:p>
        </p:txBody>
      </p:sp>
      <p:sp>
        <p:nvSpPr>
          <p:cNvPr id="4" name="Text 2"/>
          <p:cNvSpPr/>
          <p:nvPr/>
        </p:nvSpPr>
        <p:spPr>
          <a:xfrm>
            <a:off x="379095" y="1055608"/>
            <a:ext cx="1895237" cy="187047"/>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Organizational Structure</a:t>
            </a:r>
            <a:endParaRPr lang="en-US" sz="1150" dirty="0"/>
          </a:p>
        </p:txBody>
      </p:sp>
      <p:sp>
        <p:nvSpPr>
          <p:cNvPr id="5" name="Shape 3"/>
          <p:cNvSpPr/>
          <p:nvPr/>
        </p:nvSpPr>
        <p:spPr>
          <a:xfrm>
            <a:off x="379095" y="1384816"/>
            <a:ext cx="13872210" cy="584359"/>
          </a:xfrm>
          <a:prstGeom prst="roundRect">
            <a:avLst>
              <a:gd name="adj" fmla="val 6813"/>
            </a:avLst>
          </a:prstGeom>
          <a:solidFill>
            <a:srgbClr val="FFFFFF"/>
          </a:solidFill>
          <a:ln w="15240">
            <a:solidFill>
              <a:srgbClr val="DFB8BC"/>
            </a:solidFill>
            <a:prstDash val="solid"/>
          </a:ln>
        </p:spPr>
      </p:sp>
      <p:sp>
        <p:nvSpPr>
          <p:cNvPr id="6" name="Shape 4"/>
          <p:cNvSpPr/>
          <p:nvPr/>
        </p:nvSpPr>
        <p:spPr>
          <a:xfrm>
            <a:off x="394335" y="1400056"/>
            <a:ext cx="379095" cy="553879"/>
          </a:xfrm>
          <a:prstGeom prst="roundRect">
            <a:avLst>
              <a:gd name="adj" fmla="val 5678"/>
            </a:avLst>
          </a:prstGeom>
          <a:solidFill>
            <a:srgbClr val="F9D2D6"/>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8992" y="1605915"/>
            <a:ext cx="142161" cy="142161"/>
          </a:xfrm>
          <a:prstGeom prst="rect">
            <a:avLst/>
          </a:prstGeom>
        </p:spPr>
      </p:pic>
      <p:sp>
        <p:nvSpPr>
          <p:cNvPr id="8" name="Text 5"/>
          <p:cNvSpPr/>
          <p:nvPr/>
        </p:nvSpPr>
        <p:spPr>
          <a:xfrm>
            <a:off x="868204" y="1494830"/>
            <a:ext cx="1462802"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Board/Risk Committee</a:t>
            </a:r>
            <a:endParaRPr lang="en-US" sz="950" dirty="0"/>
          </a:p>
        </p:txBody>
      </p:sp>
      <p:sp>
        <p:nvSpPr>
          <p:cNvPr id="9" name="Text 6"/>
          <p:cNvSpPr/>
          <p:nvPr/>
        </p:nvSpPr>
        <p:spPr>
          <a:xfrm>
            <a:off x="868204" y="1707594"/>
            <a:ext cx="1327308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Sets risk appetite; oversees high-risk approvals. Reviews material AI incidents, approves frameworks, and ensures adequate resources for the AI governance program.</a:t>
            </a:r>
            <a:endParaRPr lang="en-US" sz="700" dirty="0"/>
          </a:p>
        </p:txBody>
      </p:sp>
      <p:sp>
        <p:nvSpPr>
          <p:cNvPr id="10" name="Shape 7"/>
          <p:cNvSpPr/>
          <p:nvPr/>
        </p:nvSpPr>
        <p:spPr>
          <a:xfrm>
            <a:off x="379095" y="2063948"/>
            <a:ext cx="13872210" cy="584359"/>
          </a:xfrm>
          <a:prstGeom prst="roundRect">
            <a:avLst>
              <a:gd name="adj" fmla="val 6813"/>
            </a:avLst>
          </a:prstGeom>
          <a:solidFill>
            <a:srgbClr val="FFFFFF"/>
          </a:solidFill>
          <a:ln w="15240">
            <a:solidFill>
              <a:srgbClr val="DFB8BC"/>
            </a:solidFill>
            <a:prstDash val="solid"/>
          </a:ln>
        </p:spPr>
      </p:sp>
      <p:sp>
        <p:nvSpPr>
          <p:cNvPr id="11" name="Shape 8"/>
          <p:cNvSpPr/>
          <p:nvPr/>
        </p:nvSpPr>
        <p:spPr>
          <a:xfrm>
            <a:off x="394335" y="2079188"/>
            <a:ext cx="379095" cy="553879"/>
          </a:xfrm>
          <a:prstGeom prst="roundRect">
            <a:avLst>
              <a:gd name="adj" fmla="val 5678"/>
            </a:avLst>
          </a:prstGeom>
          <a:solidFill>
            <a:srgbClr val="F9D2D6"/>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992" y="2285048"/>
            <a:ext cx="142161" cy="142161"/>
          </a:xfrm>
          <a:prstGeom prst="rect">
            <a:avLst/>
          </a:prstGeom>
        </p:spPr>
      </p:pic>
      <p:sp>
        <p:nvSpPr>
          <p:cNvPr id="13" name="Text 9"/>
          <p:cNvSpPr/>
          <p:nvPr/>
        </p:nvSpPr>
        <p:spPr>
          <a:xfrm>
            <a:off x="868204" y="217396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Executive Sponsor</a:t>
            </a:r>
            <a:endParaRPr lang="en-US" sz="950" dirty="0"/>
          </a:p>
        </p:txBody>
      </p:sp>
      <p:sp>
        <p:nvSpPr>
          <p:cNvPr id="14" name="Text 10"/>
          <p:cNvSpPr/>
          <p:nvPr/>
        </p:nvSpPr>
        <p:spPr>
          <a:xfrm>
            <a:off x="868204" y="2386727"/>
            <a:ext cx="1327308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Accountable for AI risk program—typically CRO, CISO, CTO, or General Counsel depending on organizational structure. Chairs AI Risk Committee and reports to Board.</a:t>
            </a:r>
            <a:endParaRPr lang="en-US" sz="700" dirty="0"/>
          </a:p>
        </p:txBody>
      </p:sp>
      <p:sp>
        <p:nvSpPr>
          <p:cNvPr id="15" name="Shape 11"/>
          <p:cNvSpPr/>
          <p:nvPr/>
        </p:nvSpPr>
        <p:spPr>
          <a:xfrm>
            <a:off x="379095" y="2743081"/>
            <a:ext cx="13872210" cy="584359"/>
          </a:xfrm>
          <a:prstGeom prst="roundRect">
            <a:avLst>
              <a:gd name="adj" fmla="val 6813"/>
            </a:avLst>
          </a:prstGeom>
          <a:solidFill>
            <a:srgbClr val="FFFFFF"/>
          </a:solidFill>
          <a:ln w="15240">
            <a:solidFill>
              <a:srgbClr val="DFB8BC"/>
            </a:solidFill>
            <a:prstDash val="solid"/>
          </a:ln>
        </p:spPr>
      </p:sp>
      <p:sp>
        <p:nvSpPr>
          <p:cNvPr id="16" name="Shape 12"/>
          <p:cNvSpPr/>
          <p:nvPr/>
        </p:nvSpPr>
        <p:spPr>
          <a:xfrm>
            <a:off x="394335" y="2758321"/>
            <a:ext cx="379095" cy="553879"/>
          </a:xfrm>
          <a:prstGeom prst="roundRect">
            <a:avLst>
              <a:gd name="adj" fmla="val 5678"/>
            </a:avLst>
          </a:prstGeom>
          <a:solidFill>
            <a:srgbClr val="F9D2D6"/>
          </a:solidFill>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992" y="2964180"/>
            <a:ext cx="142161" cy="142161"/>
          </a:xfrm>
          <a:prstGeom prst="rect">
            <a:avLst/>
          </a:prstGeom>
        </p:spPr>
      </p:pic>
      <p:sp>
        <p:nvSpPr>
          <p:cNvPr id="18" name="Text 13"/>
          <p:cNvSpPr/>
          <p:nvPr/>
        </p:nvSpPr>
        <p:spPr>
          <a:xfrm>
            <a:off x="868204" y="2853095"/>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AI Risk Committee</a:t>
            </a:r>
            <a:endParaRPr lang="en-US" sz="950" dirty="0"/>
          </a:p>
        </p:txBody>
      </p:sp>
      <p:sp>
        <p:nvSpPr>
          <p:cNvPr id="19" name="Text 14"/>
          <p:cNvSpPr/>
          <p:nvPr/>
        </p:nvSpPr>
        <p:spPr>
          <a:xfrm>
            <a:off x="868204" y="3065859"/>
            <a:ext cx="1327308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Cross-functional forum (Risk, Legal, Privacy, Security, Ethics, Compliance, Engineering, Product, HR). Makes classification and approval decisions; escalates to executives.</a:t>
            </a:r>
            <a:endParaRPr lang="en-US" sz="700" dirty="0"/>
          </a:p>
        </p:txBody>
      </p:sp>
      <p:sp>
        <p:nvSpPr>
          <p:cNvPr id="20" name="Shape 15"/>
          <p:cNvSpPr/>
          <p:nvPr/>
        </p:nvSpPr>
        <p:spPr>
          <a:xfrm>
            <a:off x="379095" y="3422213"/>
            <a:ext cx="13872210" cy="584359"/>
          </a:xfrm>
          <a:prstGeom prst="roundRect">
            <a:avLst>
              <a:gd name="adj" fmla="val 6813"/>
            </a:avLst>
          </a:prstGeom>
          <a:solidFill>
            <a:srgbClr val="FFFFFF"/>
          </a:solidFill>
          <a:ln w="15240">
            <a:solidFill>
              <a:srgbClr val="DFB8BC"/>
            </a:solidFill>
            <a:prstDash val="solid"/>
          </a:ln>
        </p:spPr>
      </p:sp>
      <p:sp>
        <p:nvSpPr>
          <p:cNvPr id="21" name="Shape 16"/>
          <p:cNvSpPr/>
          <p:nvPr/>
        </p:nvSpPr>
        <p:spPr>
          <a:xfrm>
            <a:off x="394335" y="3437453"/>
            <a:ext cx="379095" cy="553879"/>
          </a:xfrm>
          <a:prstGeom prst="roundRect">
            <a:avLst>
              <a:gd name="adj" fmla="val 5678"/>
            </a:avLst>
          </a:prstGeom>
          <a:solidFill>
            <a:srgbClr val="F9D2D6"/>
          </a:solidFill>
          <a:ln/>
        </p:spPr>
      </p:sp>
      <p:pic>
        <p:nvPicPr>
          <p:cNvPr id="2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992" y="3643313"/>
            <a:ext cx="142161" cy="142161"/>
          </a:xfrm>
          <a:prstGeom prst="rect">
            <a:avLst/>
          </a:prstGeom>
        </p:spPr>
      </p:pic>
      <p:sp>
        <p:nvSpPr>
          <p:cNvPr id="23" name="Text 17"/>
          <p:cNvSpPr/>
          <p:nvPr/>
        </p:nvSpPr>
        <p:spPr>
          <a:xfrm>
            <a:off x="868204" y="3532227"/>
            <a:ext cx="1577935"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Model Risk Management</a:t>
            </a:r>
            <a:endParaRPr lang="en-US" sz="950" dirty="0"/>
          </a:p>
        </p:txBody>
      </p:sp>
      <p:sp>
        <p:nvSpPr>
          <p:cNvPr id="24" name="Text 18"/>
          <p:cNvSpPr/>
          <p:nvPr/>
        </p:nvSpPr>
        <p:spPr>
          <a:xfrm>
            <a:off x="868204" y="3744992"/>
            <a:ext cx="1327308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Independent validation and testing of high-risk models. Typically part of second line; provides challenge function to development teams.</a:t>
            </a:r>
            <a:endParaRPr lang="en-US" sz="700" dirty="0"/>
          </a:p>
        </p:txBody>
      </p:sp>
      <p:sp>
        <p:nvSpPr>
          <p:cNvPr id="25" name="Shape 19"/>
          <p:cNvSpPr/>
          <p:nvPr/>
        </p:nvSpPr>
        <p:spPr>
          <a:xfrm>
            <a:off x="379095" y="4101346"/>
            <a:ext cx="13872210" cy="584359"/>
          </a:xfrm>
          <a:prstGeom prst="roundRect">
            <a:avLst>
              <a:gd name="adj" fmla="val 6813"/>
            </a:avLst>
          </a:prstGeom>
          <a:solidFill>
            <a:srgbClr val="FFFFFF"/>
          </a:solidFill>
          <a:ln w="15240">
            <a:solidFill>
              <a:srgbClr val="DFB8BC"/>
            </a:solidFill>
            <a:prstDash val="solid"/>
          </a:ln>
        </p:spPr>
      </p:sp>
      <p:sp>
        <p:nvSpPr>
          <p:cNvPr id="26" name="Shape 20"/>
          <p:cNvSpPr/>
          <p:nvPr/>
        </p:nvSpPr>
        <p:spPr>
          <a:xfrm>
            <a:off x="394335" y="4116586"/>
            <a:ext cx="379095" cy="553879"/>
          </a:xfrm>
          <a:prstGeom prst="roundRect">
            <a:avLst>
              <a:gd name="adj" fmla="val 5678"/>
            </a:avLst>
          </a:prstGeom>
          <a:solidFill>
            <a:srgbClr val="F9D2D6"/>
          </a:solidFill>
          <a:ln/>
        </p:spPr>
      </p:sp>
      <p:pic>
        <p:nvPicPr>
          <p:cNvPr id="27"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8992" y="4322445"/>
            <a:ext cx="142161" cy="142161"/>
          </a:xfrm>
          <a:prstGeom prst="rect">
            <a:avLst/>
          </a:prstGeom>
        </p:spPr>
      </p:pic>
      <p:sp>
        <p:nvSpPr>
          <p:cNvPr id="28" name="Text 21"/>
          <p:cNvSpPr/>
          <p:nvPr/>
        </p:nvSpPr>
        <p:spPr>
          <a:xfrm>
            <a:off x="868204" y="4211360"/>
            <a:ext cx="1524357"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Data Protection/Privacy</a:t>
            </a:r>
            <a:endParaRPr lang="en-US" sz="950" dirty="0"/>
          </a:p>
        </p:txBody>
      </p:sp>
      <p:sp>
        <p:nvSpPr>
          <p:cNvPr id="29" name="Text 22"/>
          <p:cNvSpPr/>
          <p:nvPr/>
        </p:nvSpPr>
        <p:spPr>
          <a:xfrm>
            <a:off x="868204" y="4424124"/>
            <a:ext cx="1327308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Conducts DPIAs and AI impact assessments; advises on data rights and retention. Essential linkage between AI governance and privacy compliance.</a:t>
            </a:r>
            <a:endParaRPr lang="en-US" sz="700" dirty="0"/>
          </a:p>
        </p:txBody>
      </p:sp>
      <p:sp>
        <p:nvSpPr>
          <p:cNvPr id="30" name="Shape 23"/>
          <p:cNvSpPr/>
          <p:nvPr/>
        </p:nvSpPr>
        <p:spPr>
          <a:xfrm>
            <a:off x="379095" y="4780478"/>
            <a:ext cx="13872210" cy="584359"/>
          </a:xfrm>
          <a:prstGeom prst="roundRect">
            <a:avLst>
              <a:gd name="adj" fmla="val 6813"/>
            </a:avLst>
          </a:prstGeom>
          <a:solidFill>
            <a:srgbClr val="FFFFFF"/>
          </a:solidFill>
          <a:ln w="15240">
            <a:solidFill>
              <a:srgbClr val="DFB8BC"/>
            </a:solidFill>
            <a:prstDash val="solid"/>
          </a:ln>
        </p:spPr>
      </p:sp>
      <p:sp>
        <p:nvSpPr>
          <p:cNvPr id="31" name="Shape 24"/>
          <p:cNvSpPr/>
          <p:nvPr/>
        </p:nvSpPr>
        <p:spPr>
          <a:xfrm>
            <a:off x="394335" y="4795718"/>
            <a:ext cx="379095" cy="553879"/>
          </a:xfrm>
          <a:prstGeom prst="roundRect">
            <a:avLst>
              <a:gd name="adj" fmla="val 5678"/>
            </a:avLst>
          </a:prstGeom>
          <a:solidFill>
            <a:srgbClr val="F9D2D6"/>
          </a:solidFill>
          <a:ln/>
        </p:spPr>
      </p:sp>
      <p:pic>
        <p:nvPicPr>
          <p:cNvPr id="32"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992" y="5001578"/>
            <a:ext cx="142161" cy="142161"/>
          </a:xfrm>
          <a:prstGeom prst="rect">
            <a:avLst/>
          </a:prstGeom>
        </p:spPr>
      </p:pic>
      <p:sp>
        <p:nvSpPr>
          <p:cNvPr id="33" name="Text 25"/>
          <p:cNvSpPr/>
          <p:nvPr/>
        </p:nvSpPr>
        <p:spPr>
          <a:xfrm>
            <a:off x="868204" y="489049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Business Owners</a:t>
            </a:r>
            <a:endParaRPr lang="en-US" sz="950" dirty="0"/>
          </a:p>
        </p:txBody>
      </p:sp>
      <p:sp>
        <p:nvSpPr>
          <p:cNvPr id="34" name="Text 26"/>
          <p:cNvSpPr/>
          <p:nvPr/>
        </p:nvSpPr>
        <p:spPr>
          <a:xfrm>
            <a:off x="868204" y="5103257"/>
            <a:ext cx="1327308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Define use cases; own outcomes and controls in production. Accountable for use-case-specific risk assessment and operational performance.</a:t>
            </a:r>
            <a:endParaRPr lang="en-US" sz="700" dirty="0"/>
          </a:p>
        </p:txBody>
      </p:sp>
      <p:sp>
        <p:nvSpPr>
          <p:cNvPr id="35" name="Shape 27"/>
          <p:cNvSpPr/>
          <p:nvPr/>
        </p:nvSpPr>
        <p:spPr>
          <a:xfrm>
            <a:off x="379095" y="5459611"/>
            <a:ext cx="13872210" cy="584359"/>
          </a:xfrm>
          <a:prstGeom prst="roundRect">
            <a:avLst>
              <a:gd name="adj" fmla="val 6813"/>
            </a:avLst>
          </a:prstGeom>
          <a:solidFill>
            <a:srgbClr val="FFFFFF"/>
          </a:solidFill>
          <a:ln w="15240">
            <a:solidFill>
              <a:srgbClr val="DFB8BC"/>
            </a:solidFill>
            <a:prstDash val="solid"/>
          </a:ln>
        </p:spPr>
      </p:sp>
      <p:sp>
        <p:nvSpPr>
          <p:cNvPr id="36" name="Shape 28"/>
          <p:cNvSpPr/>
          <p:nvPr/>
        </p:nvSpPr>
        <p:spPr>
          <a:xfrm>
            <a:off x="394335" y="5474851"/>
            <a:ext cx="379095" cy="553879"/>
          </a:xfrm>
          <a:prstGeom prst="roundRect">
            <a:avLst>
              <a:gd name="adj" fmla="val 5678"/>
            </a:avLst>
          </a:prstGeom>
          <a:solidFill>
            <a:srgbClr val="F9D2D6"/>
          </a:solidFill>
          <a:ln/>
        </p:spPr>
      </p:sp>
      <p:pic>
        <p:nvPicPr>
          <p:cNvPr id="37"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8992" y="5680710"/>
            <a:ext cx="142161" cy="142161"/>
          </a:xfrm>
          <a:prstGeom prst="rect">
            <a:avLst/>
          </a:prstGeom>
        </p:spPr>
      </p:pic>
      <p:sp>
        <p:nvSpPr>
          <p:cNvPr id="38" name="Text 29"/>
          <p:cNvSpPr/>
          <p:nvPr/>
        </p:nvSpPr>
        <p:spPr>
          <a:xfrm>
            <a:off x="868204" y="5569625"/>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AI Ops/SRE</a:t>
            </a:r>
            <a:endParaRPr lang="en-US" sz="950" dirty="0"/>
          </a:p>
        </p:txBody>
      </p:sp>
      <p:sp>
        <p:nvSpPr>
          <p:cNvPr id="39" name="Text 30"/>
          <p:cNvSpPr/>
          <p:nvPr/>
        </p:nvSpPr>
        <p:spPr>
          <a:xfrm>
            <a:off x="868204" y="5782389"/>
            <a:ext cx="1327308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Monitoring, incident response, rollback. Implements technical controls; executes containment procedures; maintains observability systems.</a:t>
            </a:r>
            <a:endParaRPr lang="en-US" sz="700" dirty="0"/>
          </a:p>
        </p:txBody>
      </p:sp>
      <p:sp>
        <p:nvSpPr>
          <p:cNvPr id="40" name="Text 31"/>
          <p:cNvSpPr/>
          <p:nvPr/>
        </p:nvSpPr>
        <p:spPr>
          <a:xfrm>
            <a:off x="379095" y="6186130"/>
            <a:ext cx="3644979" cy="187047"/>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Three Lines of Defense &amp; RACI for Key Decisions</a:t>
            </a:r>
            <a:endParaRPr lang="en-US" sz="1150" dirty="0"/>
          </a:p>
        </p:txBody>
      </p:sp>
      <p:sp>
        <p:nvSpPr>
          <p:cNvPr id="41" name="Text 32"/>
          <p:cNvSpPr/>
          <p:nvPr/>
        </p:nvSpPr>
        <p:spPr>
          <a:xfrm>
            <a:off x="379095" y="661011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Three Lines Model</a:t>
            </a:r>
            <a:endParaRPr lang="en-US" sz="950" dirty="0"/>
          </a:p>
        </p:txBody>
      </p:sp>
      <p:sp>
        <p:nvSpPr>
          <p:cNvPr id="42" name="Text 33"/>
          <p:cNvSpPr/>
          <p:nvPr/>
        </p:nvSpPr>
        <p:spPr>
          <a:xfrm>
            <a:off x="379095" y="6860858"/>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1st line: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Product/Engineering/Operations own controls and execute day-to-day risk management</a:t>
            </a:r>
            <a:endParaRPr lang="en-US" sz="700" dirty="0"/>
          </a:p>
        </p:txBody>
      </p:sp>
      <p:sp>
        <p:nvSpPr>
          <p:cNvPr id="43" name="Text 34"/>
          <p:cNvSpPr/>
          <p:nvPr/>
        </p:nvSpPr>
        <p:spPr>
          <a:xfrm>
            <a:off x="379095" y="7045523"/>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2nd line: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Risk/Compliance/Privacy set policy, provide guidance, review, and challenge</a:t>
            </a:r>
            <a:endParaRPr lang="en-US" sz="700" dirty="0"/>
          </a:p>
        </p:txBody>
      </p:sp>
      <p:sp>
        <p:nvSpPr>
          <p:cNvPr id="44" name="Text 35"/>
          <p:cNvSpPr/>
          <p:nvPr/>
        </p:nvSpPr>
        <p:spPr>
          <a:xfrm>
            <a:off x="379095" y="7230189"/>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3rd line: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Internal Audit independently assures design and operating effectiveness</a:t>
            </a:r>
            <a:endParaRPr lang="en-US" sz="700" dirty="0"/>
          </a:p>
        </p:txBody>
      </p:sp>
      <p:sp>
        <p:nvSpPr>
          <p:cNvPr id="45" name="Text 36"/>
          <p:cNvSpPr/>
          <p:nvPr/>
        </p:nvSpPr>
        <p:spPr>
          <a:xfrm>
            <a:off x="6028015" y="6610112"/>
            <a:ext cx="1817608"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Key Decision RACI Examples</a:t>
            </a:r>
            <a:endParaRPr lang="en-US" sz="950" dirty="0"/>
          </a:p>
        </p:txBody>
      </p:sp>
      <p:sp>
        <p:nvSpPr>
          <p:cNvPr id="46" name="Text 37"/>
          <p:cNvSpPr/>
          <p:nvPr/>
        </p:nvSpPr>
        <p:spPr>
          <a:xfrm>
            <a:off x="6028015" y="6860858"/>
            <a:ext cx="8230791"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Classify use-case risk</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R: Product | A: Exec Sponsor | C: Risk/Privacy | I: Audit</a:t>
            </a:r>
            <a:endParaRPr lang="en-US" sz="700" dirty="0"/>
          </a:p>
        </p:txBody>
      </p:sp>
      <p:sp>
        <p:nvSpPr>
          <p:cNvPr id="47" name="Text 38"/>
          <p:cNvSpPr/>
          <p:nvPr/>
        </p:nvSpPr>
        <p:spPr>
          <a:xfrm>
            <a:off x="6028015" y="7249239"/>
            <a:ext cx="8230791"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Approve high-risk deployment</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R: AI Risk Committee | A: Board/Risk Committee | C: Legal/MRM | I: Ops</a:t>
            </a:r>
            <a:endParaRPr lang="en-US" sz="700" dirty="0"/>
          </a:p>
        </p:txBody>
      </p:sp>
      <p:sp>
        <p:nvSpPr>
          <p:cNvPr id="48" name="Text 39"/>
          <p:cNvSpPr/>
          <p:nvPr/>
        </p:nvSpPr>
        <p:spPr>
          <a:xfrm>
            <a:off x="6028015" y="7637621"/>
            <a:ext cx="8230791"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Incident disclosure/notification</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R: Ops/Security | A: Legal/Privacy | C: Comms | I: Executives</a:t>
            </a:r>
            <a:endParaRPr lang="en-US" sz="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79095" y="260628"/>
            <a:ext cx="3437930"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Data/ML Lifecycle Controls</a:t>
            </a:r>
            <a:endParaRPr lang="en-US" sz="1950" dirty="0"/>
          </a:p>
        </p:txBody>
      </p:sp>
      <p:sp>
        <p:nvSpPr>
          <p:cNvPr id="3" name="Text 1"/>
          <p:cNvSpPr/>
          <p:nvPr/>
        </p:nvSpPr>
        <p:spPr>
          <a:xfrm>
            <a:off x="379095" y="761881"/>
            <a:ext cx="13872210"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Operationalizing AI compliance requires embedding controls at every stage of the development and deployment lifecycle. Gated processes ensure no high-risk system reaches production without appropriate review and approval.</a:t>
            </a:r>
            <a:endParaRPr lang="en-US" sz="700" dirty="0"/>
          </a:p>
        </p:txBody>
      </p:sp>
      <p:pic>
        <p:nvPicPr>
          <p:cNvPr id="4" name="Image 0" descr="preencoded.png">    </p:cNvPr>
          <p:cNvPicPr>
            <a:picLocks noChangeAspect="1"/>
          </p:cNvPicPr>
          <p:nvPr/>
        </p:nvPicPr>
        <p:blipFill>
          <a:blip r:embed="rId1"/>
          <a:stretch>
            <a:fillRect/>
          </a:stretch>
        </p:blipFill>
        <p:spPr>
          <a:xfrm>
            <a:off x="379095" y="1020008"/>
            <a:ext cx="473869" cy="923211"/>
          </a:xfrm>
          <a:prstGeom prst="rect">
            <a:avLst/>
          </a:prstGeom>
        </p:spPr>
      </p:pic>
      <p:sp>
        <p:nvSpPr>
          <p:cNvPr id="5" name="Text 2"/>
          <p:cNvSpPr/>
          <p:nvPr/>
        </p:nvSpPr>
        <p:spPr>
          <a:xfrm>
            <a:off x="947737" y="111478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Data Sourcing</a:t>
            </a:r>
            <a:endParaRPr lang="en-US" sz="950" dirty="0"/>
          </a:p>
        </p:txBody>
      </p:sp>
      <p:sp>
        <p:nvSpPr>
          <p:cNvPr id="6" name="Text 3"/>
          <p:cNvSpPr/>
          <p:nvPr/>
        </p:nvSpPr>
        <p:spPr>
          <a:xfrm>
            <a:off x="947737" y="1327547"/>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Provenance/consent checks</a:t>
            </a:r>
            <a:endParaRPr lang="en-US" sz="700" dirty="0"/>
          </a:p>
        </p:txBody>
      </p:sp>
      <p:sp>
        <p:nvSpPr>
          <p:cNvPr id="7" name="Text 4"/>
          <p:cNvSpPr/>
          <p:nvPr/>
        </p:nvSpPr>
        <p:spPr>
          <a:xfrm>
            <a:off x="947737" y="1512213"/>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Sensitive data minimization</a:t>
            </a:r>
            <a:endParaRPr lang="en-US" sz="700" dirty="0"/>
          </a:p>
        </p:txBody>
      </p:sp>
      <p:sp>
        <p:nvSpPr>
          <p:cNvPr id="8" name="Text 5"/>
          <p:cNvSpPr/>
          <p:nvPr/>
        </p:nvSpPr>
        <p:spPr>
          <a:xfrm>
            <a:off x="947737" y="1696879"/>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Data quality SLAs</a:t>
            </a:r>
            <a:endParaRPr lang="en-US" sz="700" dirty="0"/>
          </a:p>
        </p:txBody>
      </p:sp>
      <p:pic>
        <p:nvPicPr>
          <p:cNvPr id="9" name="Image 1" descr="preencoded.png">    </p:cNvPr>
          <p:cNvPicPr>
            <a:picLocks noChangeAspect="1"/>
          </p:cNvPicPr>
          <p:nvPr/>
        </p:nvPicPr>
        <p:blipFill>
          <a:blip r:embed="rId2"/>
          <a:stretch>
            <a:fillRect/>
          </a:stretch>
        </p:blipFill>
        <p:spPr>
          <a:xfrm>
            <a:off x="379095" y="1943219"/>
            <a:ext cx="473869" cy="923211"/>
          </a:xfrm>
          <a:prstGeom prst="rect">
            <a:avLst/>
          </a:prstGeom>
        </p:spPr>
      </p:pic>
      <p:sp>
        <p:nvSpPr>
          <p:cNvPr id="10" name="Text 6"/>
          <p:cNvSpPr/>
          <p:nvPr/>
        </p:nvSpPr>
        <p:spPr>
          <a:xfrm>
            <a:off x="947737" y="2037993"/>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Development</a:t>
            </a:r>
            <a:endParaRPr lang="en-US" sz="950" dirty="0"/>
          </a:p>
        </p:txBody>
      </p:sp>
      <p:sp>
        <p:nvSpPr>
          <p:cNvPr id="11" name="Text 7"/>
          <p:cNvSpPr/>
          <p:nvPr/>
        </p:nvSpPr>
        <p:spPr>
          <a:xfrm>
            <a:off x="947737" y="2250758"/>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Documented objectives/use constraints</a:t>
            </a:r>
            <a:endParaRPr lang="en-US" sz="700" dirty="0"/>
          </a:p>
        </p:txBody>
      </p:sp>
      <p:sp>
        <p:nvSpPr>
          <p:cNvPr id="12" name="Text 8"/>
          <p:cNvSpPr/>
          <p:nvPr/>
        </p:nvSpPr>
        <p:spPr>
          <a:xfrm>
            <a:off x="947737" y="2435423"/>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Training/validation splits</a:t>
            </a:r>
            <a:endParaRPr lang="en-US" sz="700" dirty="0"/>
          </a:p>
        </p:txBody>
      </p:sp>
      <p:sp>
        <p:nvSpPr>
          <p:cNvPr id="13" name="Text 9"/>
          <p:cNvSpPr/>
          <p:nvPr/>
        </p:nvSpPr>
        <p:spPr>
          <a:xfrm>
            <a:off x="947737" y="2620089"/>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Secure training pipelines</a:t>
            </a:r>
            <a:endParaRPr lang="en-US" sz="700" dirty="0"/>
          </a:p>
        </p:txBody>
      </p:sp>
      <p:pic>
        <p:nvPicPr>
          <p:cNvPr id="14" name="Image 2" descr="preencoded.png">    </p:cNvPr>
          <p:cNvPicPr>
            <a:picLocks noChangeAspect="1"/>
          </p:cNvPicPr>
          <p:nvPr/>
        </p:nvPicPr>
        <p:blipFill>
          <a:blip r:embed="rId3"/>
          <a:stretch>
            <a:fillRect/>
          </a:stretch>
        </p:blipFill>
        <p:spPr>
          <a:xfrm>
            <a:off x="379095" y="2866430"/>
            <a:ext cx="473869" cy="923211"/>
          </a:xfrm>
          <a:prstGeom prst="rect">
            <a:avLst/>
          </a:prstGeom>
        </p:spPr>
      </p:pic>
      <p:sp>
        <p:nvSpPr>
          <p:cNvPr id="15" name="Text 10"/>
          <p:cNvSpPr/>
          <p:nvPr/>
        </p:nvSpPr>
        <p:spPr>
          <a:xfrm>
            <a:off x="947737" y="2961203"/>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Evaluation</a:t>
            </a:r>
            <a:endParaRPr lang="en-US" sz="950" dirty="0"/>
          </a:p>
        </p:txBody>
      </p:sp>
      <p:sp>
        <p:nvSpPr>
          <p:cNvPr id="16" name="Text 11"/>
          <p:cNvSpPr/>
          <p:nvPr/>
        </p:nvSpPr>
        <p:spPr>
          <a:xfrm>
            <a:off x="947737" y="3173968"/>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Accuracy/robustness tests</a:t>
            </a:r>
            <a:endParaRPr lang="en-US" sz="700" dirty="0"/>
          </a:p>
        </p:txBody>
      </p:sp>
      <p:sp>
        <p:nvSpPr>
          <p:cNvPr id="17" name="Text 12"/>
          <p:cNvSpPr/>
          <p:nvPr/>
        </p:nvSpPr>
        <p:spPr>
          <a:xfrm>
            <a:off x="947737" y="3358634"/>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Bias/fairness metrics by cohort</a:t>
            </a:r>
            <a:endParaRPr lang="en-US" sz="700" dirty="0"/>
          </a:p>
        </p:txBody>
      </p:sp>
      <p:sp>
        <p:nvSpPr>
          <p:cNvPr id="18" name="Text 13"/>
          <p:cNvSpPr/>
          <p:nvPr/>
        </p:nvSpPr>
        <p:spPr>
          <a:xfrm>
            <a:off x="947737" y="3543300"/>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Adversarial/red-team exercises</a:t>
            </a:r>
            <a:endParaRPr lang="en-US" sz="700" dirty="0"/>
          </a:p>
        </p:txBody>
      </p:sp>
      <p:pic>
        <p:nvPicPr>
          <p:cNvPr id="19" name="Image 3" descr="preencoded.png">    </p:cNvPr>
          <p:cNvPicPr>
            <a:picLocks noChangeAspect="1"/>
          </p:cNvPicPr>
          <p:nvPr/>
        </p:nvPicPr>
        <p:blipFill>
          <a:blip r:embed="rId4"/>
          <a:stretch>
            <a:fillRect/>
          </a:stretch>
        </p:blipFill>
        <p:spPr>
          <a:xfrm>
            <a:off x="379095" y="3789640"/>
            <a:ext cx="473869" cy="923211"/>
          </a:xfrm>
          <a:prstGeom prst="rect">
            <a:avLst/>
          </a:prstGeom>
        </p:spPr>
      </p:pic>
      <p:sp>
        <p:nvSpPr>
          <p:cNvPr id="20" name="Text 14"/>
          <p:cNvSpPr/>
          <p:nvPr/>
        </p:nvSpPr>
        <p:spPr>
          <a:xfrm>
            <a:off x="947737" y="3884414"/>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Approval</a:t>
            </a:r>
            <a:endParaRPr lang="en-US" sz="950" dirty="0"/>
          </a:p>
        </p:txBody>
      </p:sp>
      <p:sp>
        <p:nvSpPr>
          <p:cNvPr id="21" name="Text 15"/>
          <p:cNvSpPr/>
          <p:nvPr/>
        </p:nvSpPr>
        <p:spPr>
          <a:xfrm>
            <a:off x="947737" y="4097179"/>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Impact assessment (AIA/DPIA)</a:t>
            </a:r>
            <a:endParaRPr lang="en-US" sz="700" dirty="0"/>
          </a:p>
        </p:txBody>
      </p:sp>
      <p:sp>
        <p:nvSpPr>
          <p:cNvPr id="22" name="Text 16"/>
          <p:cNvSpPr/>
          <p:nvPr/>
        </p:nvSpPr>
        <p:spPr>
          <a:xfrm>
            <a:off x="947737" y="4281845"/>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Human oversight design</a:t>
            </a:r>
            <a:endParaRPr lang="en-US" sz="700" dirty="0"/>
          </a:p>
        </p:txBody>
      </p:sp>
      <p:sp>
        <p:nvSpPr>
          <p:cNvPr id="23" name="Text 17"/>
          <p:cNvSpPr/>
          <p:nvPr/>
        </p:nvSpPr>
        <p:spPr>
          <a:xfrm>
            <a:off x="947737" y="4466511"/>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Regulatory mapping + sign-offs</a:t>
            </a:r>
            <a:endParaRPr lang="en-US" sz="700" dirty="0"/>
          </a:p>
        </p:txBody>
      </p:sp>
      <p:pic>
        <p:nvPicPr>
          <p:cNvPr id="24" name="Image 4" descr="preencoded.png">    </p:cNvPr>
          <p:cNvPicPr>
            <a:picLocks noChangeAspect="1"/>
          </p:cNvPicPr>
          <p:nvPr/>
        </p:nvPicPr>
        <p:blipFill>
          <a:blip r:embed="rId5"/>
          <a:stretch>
            <a:fillRect/>
          </a:stretch>
        </p:blipFill>
        <p:spPr>
          <a:xfrm>
            <a:off x="379095" y="4712851"/>
            <a:ext cx="473869" cy="923211"/>
          </a:xfrm>
          <a:prstGeom prst="rect">
            <a:avLst/>
          </a:prstGeom>
        </p:spPr>
      </p:pic>
      <p:sp>
        <p:nvSpPr>
          <p:cNvPr id="25" name="Text 18"/>
          <p:cNvSpPr/>
          <p:nvPr/>
        </p:nvSpPr>
        <p:spPr>
          <a:xfrm>
            <a:off x="947737" y="4807625"/>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Deployment</a:t>
            </a:r>
            <a:endParaRPr lang="en-US" sz="950" dirty="0"/>
          </a:p>
        </p:txBody>
      </p:sp>
      <p:sp>
        <p:nvSpPr>
          <p:cNvPr id="26" name="Text 19"/>
          <p:cNvSpPr/>
          <p:nvPr/>
        </p:nvSpPr>
        <p:spPr>
          <a:xfrm>
            <a:off x="947737" y="5020389"/>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Feature flags/kill-switch</a:t>
            </a:r>
            <a:endParaRPr lang="en-US" sz="700" dirty="0"/>
          </a:p>
        </p:txBody>
      </p:sp>
      <p:sp>
        <p:nvSpPr>
          <p:cNvPr id="27" name="Text 20"/>
          <p:cNvSpPr/>
          <p:nvPr/>
        </p:nvSpPr>
        <p:spPr>
          <a:xfrm>
            <a:off x="947737" y="5205055"/>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User notices/labeling</a:t>
            </a:r>
            <a:endParaRPr lang="en-US" sz="700" dirty="0"/>
          </a:p>
        </p:txBody>
      </p:sp>
      <p:sp>
        <p:nvSpPr>
          <p:cNvPr id="28" name="Text 21"/>
          <p:cNvSpPr/>
          <p:nvPr/>
        </p:nvSpPr>
        <p:spPr>
          <a:xfrm>
            <a:off x="947737" y="5389721"/>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Access controls/abuse monitoring</a:t>
            </a:r>
            <a:endParaRPr lang="en-US" sz="700" dirty="0"/>
          </a:p>
        </p:txBody>
      </p:sp>
      <p:pic>
        <p:nvPicPr>
          <p:cNvPr id="29" name="Image 5" descr="preencoded.png">    </p:cNvPr>
          <p:cNvPicPr>
            <a:picLocks noChangeAspect="1"/>
          </p:cNvPicPr>
          <p:nvPr/>
        </p:nvPicPr>
        <p:blipFill>
          <a:blip r:embed="rId6"/>
          <a:stretch>
            <a:fillRect/>
          </a:stretch>
        </p:blipFill>
        <p:spPr>
          <a:xfrm>
            <a:off x="379095" y="5636062"/>
            <a:ext cx="473869" cy="923211"/>
          </a:xfrm>
          <a:prstGeom prst="rect">
            <a:avLst/>
          </a:prstGeom>
        </p:spPr>
      </p:pic>
      <p:sp>
        <p:nvSpPr>
          <p:cNvPr id="30" name="Text 22"/>
          <p:cNvSpPr/>
          <p:nvPr/>
        </p:nvSpPr>
        <p:spPr>
          <a:xfrm>
            <a:off x="947737" y="5730835"/>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Monitoring</a:t>
            </a:r>
            <a:endParaRPr lang="en-US" sz="950" dirty="0"/>
          </a:p>
        </p:txBody>
      </p:sp>
      <p:sp>
        <p:nvSpPr>
          <p:cNvPr id="31" name="Text 23"/>
          <p:cNvSpPr/>
          <p:nvPr/>
        </p:nvSpPr>
        <p:spPr>
          <a:xfrm>
            <a:off x="947737" y="5943600"/>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Drift detection</a:t>
            </a:r>
            <a:endParaRPr lang="en-US" sz="700" dirty="0"/>
          </a:p>
        </p:txBody>
      </p:sp>
      <p:sp>
        <p:nvSpPr>
          <p:cNvPr id="32" name="Text 24"/>
          <p:cNvSpPr/>
          <p:nvPr/>
        </p:nvSpPr>
        <p:spPr>
          <a:xfrm>
            <a:off x="947737" y="6128266"/>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Incident logging/triage</a:t>
            </a:r>
            <a:endParaRPr lang="en-US" sz="700" dirty="0"/>
          </a:p>
        </p:txBody>
      </p:sp>
      <p:sp>
        <p:nvSpPr>
          <p:cNvPr id="33" name="Text 25"/>
          <p:cNvSpPr/>
          <p:nvPr/>
        </p:nvSpPr>
        <p:spPr>
          <a:xfrm>
            <a:off x="947737" y="6312932"/>
            <a:ext cx="13303568"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Periodic re-validation and model card updates</a:t>
            </a:r>
            <a:endParaRPr lang="en-US" sz="700" dirty="0"/>
          </a:p>
        </p:txBody>
      </p:sp>
      <p:sp>
        <p:nvSpPr>
          <p:cNvPr id="34" name="Text 26"/>
          <p:cNvSpPr/>
          <p:nvPr/>
        </p:nvSpPr>
        <p:spPr>
          <a:xfrm>
            <a:off x="379095" y="6701433"/>
            <a:ext cx="1496616" cy="187047"/>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Five Critical Gates</a:t>
            </a:r>
            <a:endParaRPr lang="en-US" sz="1150" dirty="0"/>
          </a:p>
        </p:txBody>
      </p:sp>
      <p:sp>
        <p:nvSpPr>
          <p:cNvPr id="35" name="Text 27"/>
          <p:cNvSpPr/>
          <p:nvPr/>
        </p:nvSpPr>
        <p:spPr>
          <a:xfrm>
            <a:off x="379095" y="7030641"/>
            <a:ext cx="13872210"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These tollgates prevent unreviewed progression to the next stage. Each gate has defined entry/exit criteria and assigned decision authority:</a:t>
            </a:r>
            <a:endParaRPr lang="en-US" sz="700" dirty="0"/>
          </a:p>
        </p:txBody>
      </p:sp>
      <p:sp>
        <p:nvSpPr>
          <p:cNvPr id="36" name="Shape 28"/>
          <p:cNvSpPr/>
          <p:nvPr/>
        </p:nvSpPr>
        <p:spPr>
          <a:xfrm>
            <a:off x="379095" y="7288768"/>
            <a:ext cx="379095" cy="568643"/>
          </a:xfrm>
          <a:prstGeom prst="roundRect">
            <a:avLst>
              <a:gd name="adj" fmla="val 360060"/>
            </a:avLst>
          </a:prstGeom>
          <a:solidFill>
            <a:srgbClr val="F9D2D6"/>
          </a:solidFill>
          <a:ln w="7620">
            <a:solidFill>
              <a:srgbClr val="DFB8BC"/>
            </a:solidFill>
            <a:prstDash val="solid"/>
          </a:ln>
        </p:spPr>
      </p:sp>
      <p:sp>
        <p:nvSpPr>
          <p:cNvPr id="37" name="Text 29"/>
          <p:cNvSpPr/>
          <p:nvPr/>
        </p:nvSpPr>
        <p:spPr>
          <a:xfrm>
            <a:off x="497562" y="7484269"/>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1</a:t>
            </a:r>
            <a:endParaRPr lang="en-US" sz="1100" dirty="0"/>
          </a:p>
        </p:txBody>
      </p:sp>
      <p:sp>
        <p:nvSpPr>
          <p:cNvPr id="38" name="Text 30"/>
          <p:cNvSpPr/>
          <p:nvPr/>
        </p:nvSpPr>
        <p:spPr>
          <a:xfrm>
            <a:off x="852964" y="738354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Build Complete</a:t>
            </a:r>
            <a:endParaRPr lang="en-US" sz="950" dirty="0"/>
          </a:p>
        </p:txBody>
      </p:sp>
      <p:sp>
        <p:nvSpPr>
          <p:cNvPr id="39" name="Text 31"/>
          <p:cNvSpPr/>
          <p:nvPr/>
        </p:nvSpPr>
        <p:spPr>
          <a:xfrm>
            <a:off x="852964" y="7596307"/>
            <a:ext cx="1339834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Model meets performance targets; training artifacts documented</a:t>
            </a:r>
            <a:endParaRPr lang="en-US" sz="700" dirty="0"/>
          </a:p>
        </p:txBody>
      </p:sp>
      <p:sp>
        <p:nvSpPr>
          <p:cNvPr id="40" name="Shape 32"/>
          <p:cNvSpPr/>
          <p:nvPr/>
        </p:nvSpPr>
        <p:spPr>
          <a:xfrm>
            <a:off x="379095" y="7952184"/>
            <a:ext cx="379095" cy="568643"/>
          </a:xfrm>
          <a:prstGeom prst="roundRect">
            <a:avLst>
              <a:gd name="adj" fmla="val 360060"/>
            </a:avLst>
          </a:prstGeom>
          <a:solidFill>
            <a:srgbClr val="F9D2D6"/>
          </a:solidFill>
          <a:ln w="7620">
            <a:solidFill>
              <a:srgbClr val="DFB8BC"/>
            </a:solidFill>
            <a:prstDash val="solid"/>
          </a:ln>
        </p:spPr>
      </p:sp>
      <p:sp>
        <p:nvSpPr>
          <p:cNvPr id="41" name="Text 33"/>
          <p:cNvSpPr/>
          <p:nvPr/>
        </p:nvSpPr>
        <p:spPr>
          <a:xfrm>
            <a:off x="497562" y="8147685"/>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2</a:t>
            </a:r>
            <a:endParaRPr lang="en-US" sz="1100" dirty="0"/>
          </a:p>
        </p:txBody>
      </p:sp>
      <p:sp>
        <p:nvSpPr>
          <p:cNvPr id="42" name="Text 34"/>
          <p:cNvSpPr/>
          <p:nvPr/>
        </p:nvSpPr>
        <p:spPr>
          <a:xfrm>
            <a:off x="852964" y="8046958"/>
            <a:ext cx="1284089"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Risk/Privacy Review</a:t>
            </a:r>
            <a:endParaRPr lang="en-US" sz="950" dirty="0"/>
          </a:p>
        </p:txBody>
      </p:sp>
      <p:sp>
        <p:nvSpPr>
          <p:cNvPr id="43" name="Text 35"/>
          <p:cNvSpPr/>
          <p:nvPr/>
        </p:nvSpPr>
        <p:spPr>
          <a:xfrm>
            <a:off x="852964" y="8259723"/>
            <a:ext cx="1339834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Use-case classification confirmed; impact assessment approved</a:t>
            </a:r>
            <a:endParaRPr lang="en-US" sz="700" dirty="0"/>
          </a:p>
        </p:txBody>
      </p:sp>
      <p:sp>
        <p:nvSpPr>
          <p:cNvPr id="44" name="Shape 36"/>
          <p:cNvSpPr/>
          <p:nvPr/>
        </p:nvSpPr>
        <p:spPr>
          <a:xfrm>
            <a:off x="379095" y="8615601"/>
            <a:ext cx="379095" cy="568643"/>
          </a:xfrm>
          <a:prstGeom prst="roundRect">
            <a:avLst>
              <a:gd name="adj" fmla="val 360060"/>
            </a:avLst>
          </a:prstGeom>
          <a:solidFill>
            <a:srgbClr val="F9D2D6"/>
          </a:solidFill>
          <a:ln w="7620">
            <a:solidFill>
              <a:srgbClr val="DFB8BC"/>
            </a:solidFill>
            <a:prstDash val="solid"/>
          </a:ln>
        </p:spPr>
      </p:sp>
      <p:sp>
        <p:nvSpPr>
          <p:cNvPr id="45" name="Text 37"/>
          <p:cNvSpPr/>
          <p:nvPr/>
        </p:nvSpPr>
        <p:spPr>
          <a:xfrm>
            <a:off x="497562" y="8811101"/>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3</a:t>
            </a:r>
            <a:endParaRPr lang="en-US" sz="1100" dirty="0"/>
          </a:p>
        </p:txBody>
      </p:sp>
      <p:sp>
        <p:nvSpPr>
          <p:cNvPr id="46" name="Text 38"/>
          <p:cNvSpPr/>
          <p:nvPr/>
        </p:nvSpPr>
        <p:spPr>
          <a:xfrm>
            <a:off x="852964" y="8710374"/>
            <a:ext cx="1516737"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Independent Validation</a:t>
            </a:r>
            <a:endParaRPr lang="en-US" sz="950" dirty="0"/>
          </a:p>
        </p:txBody>
      </p:sp>
      <p:sp>
        <p:nvSpPr>
          <p:cNvPr id="47" name="Text 39"/>
          <p:cNvSpPr/>
          <p:nvPr/>
        </p:nvSpPr>
        <p:spPr>
          <a:xfrm>
            <a:off x="852964" y="8923139"/>
            <a:ext cx="1339834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MRM testing complete; no unresolved findings above risk appetite</a:t>
            </a:r>
            <a:endParaRPr lang="en-US" sz="700" dirty="0"/>
          </a:p>
        </p:txBody>
      </p:sp>
      <p:sp>
        <p:nvSpPr>
          <p:cNvPr id="48" name="Shape 40"/>
          <p:cNvSpPr/>
          <p:nvPr/>
        </p:nvSpPr>
        <p:spPr>
          <a:xfrm>
            <a:off x="379095" y="9279017"/>
            <a:ext cx="379095" cy="568643"/>
          </a:xfrm>
          <a:prstGeom prst="roundRect">
            <a:avLst>
              <a:gd name="adj" fmla="val 360060"/>
            </a:avLst>
          </a:prstGeom>
          <a:solidFill>
            <a:srgbClr val="F9D2D6"/>
          </a:solidFill>
          <a:ln w="7620">
            <a:solidFill>
              <a:srgbClr val="DFB8BC"/>
            </a:solidFill>
            <a:prstDash val="solid"/>
          </a:ln>
        </p:spPr>
      </p:sp>
      <p:sp>
        <p:nvSpPr>
          <p:cNvPr id="49" name="Text 41"/>
          <p:cNvSpPr/>
          <p:nvPr/>
        </p:nvSpPr>
        <p:spPr>
          <a:xfrm>
            <a:off x="497562" y="9474518"/>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4</a:t>
            </a:r>
            <a:endParaRPr lang="en-US" sz="1100" dirty="0"/>
          </a:p>
        </p:txBody>
      </p:sp>
      <p:sp>
        <p:nvSpPr>
          <p:cNvPr id="50" name="Text 42"/>
          <p:cNvSpPr/>
          <p:nvPr/>
        </p:nvSpPr>
        <p:spPr>
          <a:xfrm>
            <a:off x="852964" y="9373791"/>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Go-Live Approval</a:t>
            </a:r>
            <a:endParaRPr lang="en-US" sz="950" dirty="0"/>
          </a:p>
        </p:txBody>
      </p:sp>
      <p:sp>
        <p:nvSpPr>
          <p:cNvPr id="51" name="Text 43"/>
          <p:cNvSpPr/>
          <p:nvPr/>
        </p:nvSpPr>
        <p:spPr>
          <a:xfrm>
            <a:off x="852964" y="9586555"/>
            <a:ext cx="1339834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AI Risk Committee sign-off; operational readiness confirmed</a:t>
            </a:r>
            <a:endParaRPr lang="en-US" sz="700" dirty="0"/>
          </a:p>
        </p:txBody>
      </p:sp>
      <p:sp>
        <p:nvSpPr>
          <p:cNvPr id="52" name="Shape 44"/>
          <p:cNvSpPr/>
          <p:nvPr/>
        </p:nvSpPr>
        <p:spPr>
          <a:xfrm>
            <a:off x="379095" y="9942433"/>
            <a:ext cx="379095" cy="568643"/>
          </a:xfrm>
          <a:prstGeom prst="roundRect">
            <a:avLst>
              <a:gd name="adj" fmla="val 360060"/>
            </a:avLst>
          </a:prstGeom>
          <a:solidFill>
            <a:srgbClr val="F9D2D6"/>
          </a:solidFill>
          <a:ln w="7620">
            <a:solidFill>
              <a:srgbClr val="DFB8BC"/>
            </a:solidFill>
            <a:prstDash val="solid"/>
          </a:ln>
        </p:spPr>
      </p:sp>
      <p:sp>
        <p:nvSpPr>
          <p:cNvPr id="53" name="Text 45"/>
          <p:cNvSpPr/>
          <p:nvPr/>
        </p:nvSpPr>
        <p:spPr>
          <a:xfrm>
            <a:off x="497562" y="10137934"/>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5</a:t>
            </a:r>
            <a:endParaRPr lang="en-US" sz="1100" dirty="0"/>
          </a:p>
        </p:txBody>
      </p:sp>
      <p:sp>
        <p:nvSpPr>
          <p:cNvPr id="54" name="Text 46"/>
          <p:cNvSpPr/>
          <p:nvPr/>
        </p:nvSpPr>
        <p:spPr>
          <a:xfrm>
            <a:off x="852964" y="10037207"/>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Periodic Review</a:t>
            </a:r>
            <a:endParaRPr lang="en-US" sz="950" dirty="0"/>
          </a:p>
        </p:txBody>
      </p:sp>
      <p:sp>
        <p:nvSpPr>
          <p:cNvPr id="55" name="Text 47"/>
          <p:cNvSpPr/>
          <p:nvPr/>
        </p:nvSpPr>
        <p:spPr>
          <a:xfrm>
            <a:off x="852964" y="10249972"/>
            <a:ext cx="1339834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Re-validation cycle triggered; model card updated; continuing relevance confirmed</a:t>
            </a:r>
            <a:endParaRPr lang="en-US" sz="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2025-11-10T19:15:56Z</dcterms:created>
  <dcterms:modified xsi:type="dcterms:W3CDTF">2025-11-10T19:15:56Z</dcterms:modified>
</cp:coreProperties>
</file>